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306" r:id="rId3"/>
    <p:sldId id="307" r:id="rId4"/>
    <p:sldId id="270" r:id="rId5"/>
    <p:sldId id="308" r:id="rId6"/>
    <p:sldId id="309" r:id="rId7"/>
    <p:sldId id="310" r:id="rId8"/>
    <p:sldId id="311" r:id="rId9"/>
    <p:sldId id="312" r:id="rId10"/>
    <p:sldId id="261" r:id="rId11"/>
    <p:sldId id="318" r:id="rId12"/>
    <p:sldId id="272" r:id="rId13"/>
    <p:sldId id="313" r:id="rId14"/>
    <p:sldId id="314" r:id="rId15"/>
    <p:sldId id="320" r:id="rId16"/>
    <p:sldId id="317" r:id="rId17"/>
    <p:sldId id="321" r:id="rId18"/>
    <p:sldId id="315" r:id="rId19"/>
    <p:sldId id="316" r:id="rId20"/>
    <p:sldId id="323" r:id="rId21"/>
    <p:sldId id="322" r:id="rId22"/>
    <p:sldId id="324" r:id="rId23"/>
    <p:sldId id="325" r:id="rId24"/>
    <p:sldId id="326" r:id="rId25"/>
    <p:sldId id="327" r:id="rId26"/>
    <p:sldId id="328" r:id="rId27"/>
    <p:sldId id="330" r:id="rId28"/>
    <p:sldId id="331" r:id="rId29"/>
    <p:sldId id="329" r:id="rId30"/>
    <p:sldId id="338" r:id="rId31"/>
    <p:sldId id="332" r:id="rId32"/>
    <p:sldId id="292" r:id="rId33"/>
    <p:sldId id="293" r:id="rId34"/>
    <p:sldId id="333" r:id="rId35"/>
    <p:sldId id="334" r:id="rId36"/>
    <p:sldId id="336" r:id="rId37"/>
    <p:sldId id="339" r:id="rId38"/>
    <p:sldId id="335" r:id="rId39"/>
    <p:sldId id="301" r:id="rId40"/>
    <p:sldId id="337" r:id="rId41"/>
    <p:sldId id="340" r:id="rId42"/>
    <p:sldId id="341" r:id="rId43"/>
    <p:sldId id="342" r:id="rId44"/>
    <p:sldId id="343" r:id="rId45"/>
    <p:sldId id="303" r:id="rId46"/>
    <p:sldId id="344" r:id="rId47"/>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A1B1"/>
    <a:srgbClr val="3AC0D2"/>
    <a:srgbClr val="FD6F17"/>
    <a:srgbClr val="BE340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634" y="-8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3B0375-EEA9-40B3-9E8D-145B17A233F9}" type="datetimeFigureOut">
              <a:rPr lang="it-IT" smtClean="0"/>
              <a:pPr/>
              <a:t>16/05/2020</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3F6585-DF9C-4C09-9A07-5AD6A26C0F93}"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83F6585-DF9C-4C09-9A07-5AD6A26C0F93}" type="slidenum">
              <a:rPr lang="it-IT" smtClean="0"/>
              <a:pPr/>
              <a:t>10</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83F6585-DF9C-4C09-9A07-5AD6A26C0F93}" type="slidenum">
              <a:rPr lang="it-IT" smtClean="0"/>
              <a:pPr/>
              <a:t>29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83F6585-DF9C-4C09-9A07-5AD6A26C0F93}" type="slidenum">
              <a:rPr lang="it-IT" smtClean="0"/>
              <a:pPr/>
              <a:t>31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2A6B34B-C386-424E-BAAF-E31B9C275342}" type="datetimeFigureOut">
              <a:rPr lang="it-IT" smtClean="0"/>
              <a:pPr/>
              <a:t>16/05/2020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3FD102-7FF3-4276-9A4F-1808CF28DBE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2A6B34B-C386-424E-BAAF-E31B9C275342}" type="datetimeFigureOut">
              <a:rPr lang="it-IT" smtClean="0"/>
              <a:pPr/>
              <a:t>16/05/2020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3FD102-7FF3-4276-9A4F-1808CF28DBE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54781"/>
            <a:ext cx="2057400" cy="329088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54781"/>
            <a:ext cx="6019800" cy="329088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2A6B34B-C386-424E-BAAF-E31B9C275342}" type="datetimeFigureOut">
              <a:rPr lang="it-IT" smtClean="0"/>
              <a:pPr/>
              <a:t>16/05/2020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3FD102-7FF3-4276-9A4F-1808CF28DBE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2A6B34B-C386-424E-BAAF-E31B9C275342}" type="datetimeFigureOut">
              <a:rPr lang="it-IT" smtClean="0"/>
              <a:pPr/>
              <a:t>16/05/2020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3FD102-7FF3-4276-9A4F-1808CF28DBE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2A6B34B-C386-424E-BAAF-E31B9C275342}" type="datetimeFigureOut">
              <a:rPr lang="it-IT" smtClean="0"/>
              <a:pPr/>
              <a:t>16/05/2020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3FD102-7FF3-4276-9A4F-1808CF28DBE6}"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2A6B34B-C386-424E-BAAF-E31B9C275342}" type="datetimeFigureOut">
              <a:rPr lang="it-IT" smtClean="0"/>
              <a:pPr/>
              <a:t>16/05/2020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3FD102-7FF3-4276-9A4F-1808CF28DBE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2A6B34B-C386-424E-BAAF-E31B9C275342}" type="datetimeFigureOut">
              <a:rPr lang="it-IT" smtClean="0"/>
              <a:pPr/>
              <a:t>16/05/2020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63FD102-7FF3-4276-9A4F-1808CF28DBE6}"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2A6B34B-C386-424E-BAAF-E31B9C275342}" type="datetimeFigureOut">
              <a:rPr lang="it-IT" smtClean="0"/>
              <a:pPr/>
              <a:t>16/05/2020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63FD102-7FF3-4276-9A4F-1808CF28DBE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2A6B34B-C386-424E-BAAF-E31B9C275342}" type="datetimeFigureOut">
              <a:rPr lang="it-IT" smtClean="0"/>
              <a:pPr/>
              <a:t>16/05/2020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63FD102-7FF3-4276-9A4F-1808CF28DBE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2A6B34B-C386-424E-BAAF-E31B9C275342}" type="datetimeFigureOut">
              <a:rPr lang="it-IT" smtClean="0"/>
              <a:pPr/>
              <a:t>16/05/2020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3FD102-7FF3-4276-9A4F-1808CF28DBE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2A6B34B-C386-424E-BAAF-E31B9C275342}" type="datetimeFigureOut">
              <a:rPr lang="it-IT" smtClean="0"/>
              <a:pPr/>
              <a:t>16/05/2020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3FD102-7FF3-4276-9A4F-1808CF28DBE6}"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2A6B34B-C386-424E-BAAF-E31B9C275342}" type="datetimeFigureOut">
              <a:rPr lang="it-IT" smtClean="0"/>
              <a:pPr/>
              <a:t>16/05/2020</a:t>
            </a:fld>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63FD102-7FF3-4276-9A4F-1808CF28DBE6}"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2" name="Picture 8" descr="Visualizza immagine di origine"/>
          <p:cNvPicPr>
            <a:picLocks noChangeAspect="1" noChangeArrowheads="1"/>
          </p:cNvPicPr>
          <p:nvPr/>
        </p:nvPicPr>
        <p:blipFill>
          <a:blip r:embed="rId2" cstate="print"/>
          <a:srcRect/>
          <a:stretch>
            <a:fillRect/>
          </a:stretch>
        </p:blipFill>
        <p:spPr bwMode="auto">
          <a:xfrm rot="265710">
            <a:off x="4572000" y="1785932"/>
            <a:ext cx="2095500" cy="3114676"/>
          </a:xfrm>
          <a:prstGeom prst="rect">
            <a:avLst/>
          </a:prstGeom>
          <a:noFill/>
        </p:spPr>
      </p:pic>
      <p:pic>
        <p:nvPicPr>
          <p:cNvPr id="52230" name="Picture 6" descr="Visualizza immagine di origine"/>
          <p:cNvPicPr>
            <a:picLocks noChangeAspect="1" noChangeArrowheads="1"/>
          </p:cNvPicPr>
          <p:nvPr/>
        </p:nvPicPr>
        <p:blipFill>
          <a:blip r:embed="rId3" cstate="print"/>
          <a:srcRect/>
          <a:stretch>
            <a:fillRect/>
          </a:stretch>
        </p:blipFill>
        <p:spPr bwMode="auto">
          <a:xfrm>
            <a:off x="2428860" y="2285998"/>
            <a:ext cx="1929671" cy="26432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olo 1"/>
          <p:cNvSpPr>
            <a:spLocks noGrp="1"/>
          </p:cNvSpPr>
          <p:nvPr>
            <p:ph type="ctrTitle"/>
          </p:nvPr>
        </p:nvSpPr>
        <p:spPr>
          <a:xfrm>
            <a:off x="642910" y="785800"/>
            <a:ext cx="7772400" cy="1102519"/>
          </a:xfrm>
        </p:spPr>
        <p:txBody>
          <a:bodyPr/>
          <a:lstStyle/>
          <a:p>
            <a:r>
              <a:rPr lang="it-IT" dirty="0" smtClean="0"/>
              <a:t>RISORGIMENTO</a:t>
            </a:r>
            <a:endParaRPr lang="it-IT" dirty="0"/>
          </a:p>
        </p:txBody>
      </p:sp>
      <p:pic>
        <p:nvPicPr>
          <p:cNvPr id="52226" name="Picture 2" descr="Visualizza immagine di origine"/>
          <p:cNvPicPr>
            <a:picLocks noChangeAspect="1" noChangeArrowheads="1"/>
          </p:cNvPicPr>
          <p:nvPr/>
        </p:nvPicPr>
        <p:blipFill>
          <a:blip r:embed="rId4" cstate="print">
            <a:lum contrast="20000"/>
          </a:blip>
          <a:srcRect/>
          <a:stretch>
            <a:fillRect/>
          </a:stretch>
        </p:blipFill>
        <p:spPr bwMode="auto">
          <a:xfrm>
            <a:off x="71406" y="500048"/>
            <a:ext cx="2492043" cy="3857652"/>
          </a:xfrm>
          <a:prstGeom prst="rect">
            <a:avLst/>
          </a:prstGeom>
          <a:ln>
            <a:noFill/>
          </a:ln>
          <a:effectLst>
            <a:outerShdw blurRad="292100" dist="139700" dir="2700000" algn="tl" rotWithShape="0">
              <a:srgbClr val="333333">
                <a:alpha val="65000"/>
              </a:srgbClr>
            </a:outerShdw>
          </a:effectLst>
        </p:spPr>
      </p:pic>
      <p:pic>
        <p:nvPicPr>
          <p:cNvPr id="52228" name="Picture 4" descr="Visualizza immagine di origine"/>
          <p:cNvPicPr>
            <a:picLocks noChangeAspect="1" noChangeArrowheads="1"/>
          </p:cNvPicPr>
          <p:nvPr/>
        </p:nvPicPr>
        <p:blipFill>
          <a:blip r:embed="rId5" cstate="print">
            <a:lum contrast="10000"/>
          </a:blip>
          <a:srcRect/>
          <a:stretch>
            <a:fillRect/>
          </a:stretch>
        </p:blipFill>
        <p:spPr bwMode="auto">
          <a:xfrm>
            <a:off x="6500826" y="214296"/>
            <a:ext cx="2143140" cy="3080764"/>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Visualizza immagine di origine"/>
          <p:cNvPicPr>
            <a:picLocks noChangeAspect="1" noChangeArrowheads="1"/>
          </p:cNvPicPr>
          <p:nvPr/>
        </p:nvPicPr>
        <p:blipFill>
          <a:blip r:embed="rId3"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36" name="CasellaDiTesto 35"/>
          <p:cNvSpPr txBox="1"/>
          <p:nvPr/>
        </p:nvSpPr>
        <p:spPr>
          <a:xfrm>
            <a:off x="500034" y="1214428"/>
            <a:ext cx="2693990" cy="1259919"/>
          </a:xfrm>
          <a:prstGeom prst="roundRect">
            <a:avLst/>
          </a:prstGeom>
          <a:ln/>
          <a:effectLst>
            <a:outerShdw blurRad="50800" dist="889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2000" b="0" dirty="0" smtClean="0">
                <a:solidFill>
                  <a:schemeClr val="tx1"/>
                </a:solidFill>
                <a:effectLst/>
                <a:latin typeface="+mn-lt"/>
              </a:rPr>
              <a:t>Esaltazione dell’idea di </a:t>
            </a:r>
            <a:r>
              <a:rPr lang="it-IT" sz="2800" dirty="0" smtClean="0">
                <a:solidFill>
                  <a:srgbClr val="FF0000"/>
                </a:solidFill>
                <a:effectLst/>
                <a:latin typeface="+mn-lt"/>
              </a:rPr>
              <a:t>NAZIONE</a:t>
            </a:r>
          </a:p>
          <a:p>
            <a:pPr>
              <a:defRPr/>
            </a:pPr>
            <a:r>
              <a:rPr lang="it-IT" sz="2000" dirty="0" smtClean="0">
                <a:solidFill>
                  <a:schemeClr val="tx1"/>
                </a:solidFill>
                <a:effectLst/>
                <a:latin typeface="+mn-lt"/>
              </a:rPr>
              <a:t>(Romanticismo)</a:t>
            </a:r>
          </a:p>
        </p:txBody>
      </p:sp>
      <p:sp>
        <p:nvSpPr>
          <p:cNvPr id="31" name="CasellaDiTesto 30"/>
          <p:cNvSpPr txBox="1"/>
          <p:nvPr/>
        </p:nvSpPr>
        <p:spPr>
          <a:xfrm>
            <a:off x="3929058" y="1214428"/>
            <a:ext cx="5003800" cy="1123712"/>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2000" b="0" dirty="0" smtClean="0">
                <a:solidFill>
                  <a:schemeClr val="tx1"/>
                </a:solidFill>
                <a:effectLst/>
                <a:latin typeface="+mn-lt"/>
              </a:rPr>
              <a:t>Fattori </a:t>
            </a:r>
            <a:r>
              <a:rPr lang="it-IT" sz="2000" b="0" dirty="0" err="1" smtClean="0">
                <a:solidFill>
                  <a:schemeClr val="tx1"/>
                </a:solidFill>
                <a:effectLst/>
                <a:latin typeface="+mn-lt"/>
              </a:rPr>
              <a:t>bio-culturali</a:t>
            </a:r>
            <a:r>
              <a:rPr lang="it-IT" sz="2000" b="0" dirty="0" smtClean="0">
                <a:solidFill>
                  <a:schemeClr val="tx1"/>
                </a:solidFill>
                <a:effectLst/>
                <a:latin typeface="+mn-lt"/>
              </a:rPr>
              <a:t>: </a:t>
            </a:r>
          </a:p>
          <a:p>
            <a:pPr>
              <a:buFontTx/>
              <a:buChar char="-"/>
              <a:defRPr/>
            </a:pPr>
            <a:r>
              <a:rPr lang="it-IT" sz="2000" b="0" dirty="0" smtClean="0">
                <a:solidFill>
                  <a:schemeClr val="tx1"/>
                </a:solidFill>
                <a:effectLst/>
                <a:latin typeface="+mn-lt"/>
              </a:rPr>
              <a:t> identità </a:t>
            </a:r>
            <a:r>
              <a:rPr lang="it-IT" sz="2000" b="0" dirty="0">
                <a:solidFill>
                  <a:schemeClr val="tx1"/>
                </a:solidFill>
                <a:effectLst/>
                <a:latin typeface="+mn-lt"/>
              </a:rPr>
              <a:t>di </a:t>
            </a:r>
            <a:r>
              <a:rPr lang="it-IT" sz="2000" dirty="0" smtClean="0">
                <a:solidFill>
                  <a:schemeClr val="tx1"/>
                </a:solidFill>
                <a:effectLst/>
                <a:latin typeface="+mn-lt"/>
              </a:rPr>
              <a:t>lingua</a:t>
            </a:r>
            <a:r>
              <a:rPr lang="it-IT" sz="2000" b="0" dirty="0" smtClean="0">
                <a:solidFill>
                  <a:schemeClr val="tx1"/>
                </a:solidFill>
                <a:effectLst/>
                <a:latin typeface="+mn-lt"/>
              </a:rPr>
              <a:t>, </a:t>
            </a:r>
            <a:r>
              <a:rPr lang="it-IT" sz="2000" dirty="0" smtClean="0">
                <a:solidFill>
                  <a:schemeClr val="tx1"/>
                </a:solidFill>
                <a:effectLst/>
                <a:latin typeface="+mn-lt"/>
              </a:rPr>
              <a:t>cultura/tradizione/ pensiero</a:t>
            </a:r>
            <a:r>
              <a:rPr lang="it-IT" sz="2000" b="0" dirty="0" smtClean="0">
                <a:solidFill>
                  <a:schemeClr val="tx1"/>
                </a:solidFill>
                <a:effectLst/>
                <a:latin typeface="+mn-lt"/>
              </a:rPr>
              <a:t>, </a:t>
            </a:r>
            <a:r>
              <a:rPr lang="it-IT" sz="2000" dirty="0" smtClean="0">
                <a:solidFill>
                  <a:schemeClr val="tx1"/>
                </a:solidFill>
                <a:effectLst/>
                <a:latin typeface="+mn-lt"/>
              </a:rPr>
              <a:t>etnia (sangue)</a:t>
            </a:r>
          </a:p>
        </p:txBody>
      </p:sp>
      <p:cxnSp>
        <p:nvCxnSpPr>
          <p:cNvPr id="27" name="Connettore 2 26"/>
          <p:cNvCxnSpPr>
            <a:cxnSpLocks noChangeShapeType="1"/>
            <a:stCxn id="36" idx="3"/>
            <a:endCxn id="31" idx="1"/>
          </p:cNvCxnSpPr>
          <p:nvPr/>
        </p:nvCxnSpPr>
        <p:spPr bwMode="auto">
          <a:xfrm flipV="1">
            <a:off x="3194024" y="1776284"/>
            <a:ext cx="735034" cy="68104"/>
          </a:xfrm>
          <a:prstGeom prst="straightConnector1">
            <a:avLst/>
          </a:prstGeom>
          <a:ln>
            <a:headEnd/>
            <a:tailEnd type="arrow" w="med" len="med"/>
          </a:ln>
          <a:extLst>
            <a:ext uri="{909E8E84-426E-40DD-AFC4-6F175D3DCCD1}">
              <a14:hiddenFill xmlns:a14="http://schemas.microsoft.com/office/drawing/2010/main" xmlns="">
                <a:noFill/>
              </a14:hiddenFill>
            </a:ext>
          </a:extLst>
        </p:spPr>
        <p:style>
          <a:lnRef idx="2">
            <a:schemeClr val="accent2"/>
          </a:lnRef>
          <a:fillRef idx="0">
            <a:schemeClr val="accent2"/>
          </a:fillRef>
          <a:effectRef idx="1">
            <a:schemeClr val="accent2"/>
          </a:effectRef>
          <a:fontRef idx="minor">
            <a:schemeClr val="tx1"/>
          </a:fontRef>
        </p:style>
      </p:cxnSp>
      <p:sp>
        <p:nvSpPr>
          <p:cNvPr id="40" name="CasellaDiTesto 39"/>
          <p:cNvSpPr txBox="1"/>
          <p:nvPr/>
        </p:nvSpPr>
        <p:spPr>
          <a:xfrm>
            <a:off x="714348" y="2928940"/>
            <a:ext cx="2336800" cy="783193"/>
          </a:xfrm>
          <a:prstGeom prst="roundRect">
            <a:avLst/>
          </a:prstGeom>
          <a:ln/>
        </p:spPr>
        <p:style>
          <a:lnRef idx="2">
            <a:schemeClr val="accent6"/>
          </a:lnRef>
          <a:fillRef idx="1">
            <a:schemeClr val="lt1"/>
          </a:fillRef>
          <a:effectRef idx="0">
            <a:schemeClr val="accent6"/>
          </a:effectRef>
          <a:fontRef idx="minor">
            <a:schemeClr val="dk1"/>
          </a:fontRef>
        </p:style>
        <p:txBody>
          <a:bodyPr>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2000" b="0" dirty="0" smtClean="0">
                <a:solidFill>
                  <a:schemeClr val="tx1"/>
                </a:solidFill>
                <a:effectLst/>
                <a:latin typeface="+mn-lt"/>
              </a:rPr>
              <a:t>Numerose opere </a:t>
            </a:r>
            <a:r>
              <a:rPr lang="it-IT" sz="2000" b="0" dirty="0" err="1" smtClean="0">
                <a:solidFill>
                  <a:schemeClr val="tx1"/>
                </a:solidFill>
                <a:effectLst/>
                <a:latin typeface="+mn-lt"/>
              </a:rPr>
              <a:t>artistico-letterarie</a:t>
            </a:r>
            <a:endParaRPr lang="it-IT" sz="2000" b="0" dirty="0" smtClean="0">
              <a:solidFill>
                <a:schemeClr val="tx1"/>
              </a:solidFill>
              <a:effectLst/>
              <a:latin typeface="+mn-lt"/>
            </a:endParaRPr>
          </a:p>
        </p:txBody>
      </p:sp>
      <p:sp>
        <p:nvSpPr>
          <p:cNvPr id="41" name="CasellaDiTesto 40"/>
          <p:cNvSpPr txBox="1"/>
          <p:nvPr/>
        </p:nvSpPr>
        <p:spPr>
          <a:xfrm>
            <a:off x="142844" y="4071948"/>
            <a:ext cx="3357586" cy="578882"/>
          </a:xfrm>
          <a:prstGeom prst="roundRect">
            <a:avLst/>
          </a:prstGeom>
          <a:ln/>
        </p:spPr>
        <p:style>
          <a:lnRef idx="2">
            <a:schemeClr val="accent6"/>
          </a:lnRef>
          <a:fillRef idx="1">
            <a:schemeClr val="lt1"/>
          </a:fillRef>
          <a:effectRef idx="0">
            <a:schemeClr val="accent6"/>
          </a:effectRef>
          <a:fontRef idx="minor">
            <a:schemeClr val="dk1"/>
          </a:fontRef>
        </p:style>
        <p:txBody>
          <a:bodyPr wrap="square">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lgn="just">
              <a:defRPr/>
            </a:pPr>
            <a:r>
              <a:rPr lang="it-IT" b="0" dirty="0" err="1" smtClean="0">
                <a:solidFill>
                  <a:schemeClr val="tx1"/>
                </a:solidFill>
                <a:effectLst/>
              </a:rPr>
              <a:t>Berchet</a:t>
            </a:r>
            <a:r>
              <a:rPr lang="it-IT" b="0" dirty="0" smtClean="0">
                <a:solidFill>
                  <a:schemeClr val="tx1"/>
                </a:solidFill>
                <a:effectLst/>
              </a:rPr>
              <a:t>, Leopardi, </a:t>
            </a:r>
            <a:r>
              <a:rPr lang="it-IT" b="0" dirty="0" err="1" smtClean="0">
                <a:solidFill>
                  <a:schemeClr val="tx1"/>
                </a:solidFill>
                <a:effectLst/>
              </a:rPr>
              <a:t>Pellico</a:t>
            </a:r>
            <a:r>
              <a:rPr lang="it-IT" b="0" dirty="0" smtClean="0">
                <a:solidFill>
                  <a:schemeClr val="tx1"/>
                </a:solidFill>
                <a:effectLst/>
              </a:rPr>
              <a:t>, Manzoni, </a:t>
            </a:r>
            <a:r>
              <a:rPr lang="it-IT" b="0" dirty="0" err="1" smtClean="0">
                <a:solidFill>
                  <a:schemeClr val="tx1"/>
                </a:solidFill>
                <a:effectLst/>
              </a:rPr>
              <a:t>Guerrazzi</a:t>
            </a:r>
            <a:r>
              <a:rPr lang="it-IT" b="0" dirty="0" smtClean="0">
                <a:solidFill>
                  <a:schemeClr val="tx1"/>
                </a:solidFill>
                <a:effectLst/>
              </a:rPr>
              <a:t>, d’Azeglio, </a:t>
            </a:r>
            <a:r>
              <a:rPr lang="it-IT" b="0" dirty="0" err="1" smtClean="0">
                <a:solidFill>
                  <a:schemeClr val="tx1"/>
                </a:solidFill>
                <a:effectLst/>
              </a:rPr>
              <a:t>Verdi…</a:t>
            </a:r>
            <a:endParaRPr lang="it-IT" sz="1800" b="0" dirty="0" smtClean="0">
              <a:solidFill>
                <a:schemeClr val="tx1"/>
              </a:solidFill>
              <a:effectLst/>
            </a:endParaRPr>
          </a:p>
        </p:txBody>
      </p:sp>
      <p:cxnSp>
        <p:nvCxnSpPr>
          <p:cNvPr id="44" name="Connettore 2 43"/>
          <p:cNvCxnSpPr>
            <a:cxnSpLocks noChangeShapeType="1"/>
            <a:stCxn id="40" idx="2"/>
          </p:cNvCxnSpPr>
          <p:nvPr/>
        </p:nvCxnSpPr>
        <p:spPr bwMode="auto">
          <a:xfrm rot="16200000" flipH="1">
            <a:off x="1690145" y="3904736"/>
            <a:ext cx="431255" cy="46048"/>
          </a:xfrm>
          <a:prstGeom prst="straightConnector1">
            <a:avLst/>
          </a:prstGeom>
          <a:ln>
            <a:headEnd/>
            <a:tailEnd type="arrow" w="med" len="med"/>
          </a:ln>
          <a:extLst>
            <a:ext uri="{909E8E84-426E-40DD-AFC4-6F175D3DCCD1}">
              <a14:hiddenFill xmlns:a14="http://schemas.microsoft.com/office/drawing/2010/main" xmlns="">
                <a:noFill/>
              </a14:hiddenFill>
            </a:ext>
          </a:extLst>
        </p:spPr>
        <p:style>
          <a:lnRef idx="2">
            <a:schemeClr val="accent6"/>
          </a:lnRef>
          <a:fillRef idx="0">
            <a:schemeClr val="accent6"/>
          </a:fillRef>
          <a:effectRef idx="1">
            <a:schemeClr val="accent6"/>
          </a:effectRef>
          <a:fontRef idx="minor">
            <a:schemeClr val="tx1"/>
          </a:fontRef>
        </p:style>
      </p:cxnSp>
      <p:sp>
        <p:nvSpPr>
          <p:cNvPr id="23" name="Titolo 1"/>
          <p:cNvSpPr>
            <a:spLocks noGrp="1"/>
          </p:cNvSpPr>
          <p:nvPr>
            <p:ph type="ctrTitle"/>
          </p:nvPr>
        </p:nvSpPr>
        <p:spPr>
          <a:xfrm>
            <a:off x="428596" y="142858"/>
            <a:ext cx="8643966" cy="1102519"/>
          </a:xfrm>
        </p:spPr>
        <p:txBody>
          <a:bodyPr>
            <a:normAutofit/>
          </a:bodyPr>
          <a:lstStyle/>
          <a:p>
            <a:r>
              <a:rPr lang="it-IT" sz="3200" dirty="0" smtClean="0"/>
              <a:t>L’idea di NAZIONE</a:t>
            </a:r>
            <a:endParaRPr lang="it-IT" sz="3200" dirty="0"/>
          </a:p>
        </p:txBody>
      </p:sp>
      <p:sp>
        <p:nvSpPr>
          <p:cNvPr id="15" name="CasellaDiTesto 14"/>
          <p:cNvSpPr txBox="1"/>
          <p:nvPr/>
        </p:nvSpPr>
        <p:spPr>
          <a:xfrm>
            <a:off x="4000496" y="3214692"/>
            <a:ext cx="5003800" cy="1021556"/>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lgn="just">
              <a:defRPr/>
            </a:pPr>
            <a:r>
              <a:rPr lang="it-IT" sz="1800" b="0" dirty="0" smtClean="0">
                <a:solidFill>
                  <a:schemeClr val="tx1"/>
                </a:solidFill>
                <a:effectLst/>
                <a:latin typeface="+mj-lt"/>
              </a:rPr>
              <a:t>Nazione come </a:t>
            </a:r>
            <a:r>
              <a:rPr lang="it-IT" sz="1800" dirty="0" smtClean="0">
                <a:solidFill>
                  <a:schemeClr val="tx1"/>
                </a:solidFill>
                <a:effectLst/>
                <a:latin typeface="+mj-lt"/>
              </a:rPr>
              <a:t>comunità di parentela</a:t>
            </a:r>
            <a:r>
              <a:rPr lang="it-IT" sz="1800" b="0" dirty="0" smtClean="0">
                <a:solidFill>
                  <a:schemeClr val="tx1"/>
                </a:solidFill>
                <a:effectLst/>
                <a:latin typeface="+mj-lt"/>
              </a:rPr>
              <a:t>: la patria è madre, tutti i suoi figli sono fratelli, i leader sono i padri della patria.</a:t>
            </a:r>
          </a:p>
        </p:txBody>
      </p:sp>
      <p:cxnSp>
        <p:nvCxnSpPr>
          <p:cNvPr id="17" name="Connettore 1 16"/>
          <p:cNvCxnSpPr>
            <a:stCxn id="31" idx="2"/>
            <a:endCxn id="15" idx="0"/>
          </p:cNvCxnSpPr>
          <p:nvPr/>
        </p:nvCxnSpPr>
        <p:spPr>
          <a:xfrm rot="16200000" flipH="1">
            <a:off x="6028401" y="2740697"/>
            <a:ext cx="876552" cy="71438"/>
          </a:xfrm>
          <a:prstGeom prst="line">
            <a:avLst/>
          </a:prstGeom>
        </p:spPr>
        <p:style>
          <a:lnRef idx="2">
            <a:schemeClr val="accent2"/>
          </a:lnRef>
          <a:fillRef idx="0">
            <a:schemeClr val="accent2"/>
          </a:fillRef>
          <a:effectRef idx="1">
            <a:schemeClr val="accent2"/>
          </a:effectRef>
          <a:fontRef idx="minor">
            <a:schemeClr val="tx1"/>
          </a:fontRef>
        </p:style>
      </p:cxnSp>
      <p:cxnSp>
        <p:nvCxnSpPr>
          <p:cNvPr id="19" name="Connettore 1 18"/>
          <p:cNvCxnSpPr>
            <a:stCxn id="36" idx="2"/>
            <a:endCxn id="40" idx="0"/>
          </p:cNvCxnSpPr>
          <p:nvPr/>
        </p:nvCxnSpPr>
        <p:spPr>
          <a:xfrm rot="16200000" flipH="1">
            <a:off x="1637592" y="2683783"/>
            <a:ext cx="454593" cy="35719"/>
          </a:xfrm>
          <a:prstGeom prst="line">
            <a:avLst/>
          </a:prstGeom>
          <a:ln>
            <a:prstDash val="dash"/>
          </a:ln>
        </p:spPr>
        <p:style>
          <a:lnRef idx="2">
            <a:schemeClr val="accent6"/>
          </a:lnRef>
          <a:fillRef idx="0">
            <a:schemeClr val="accent6"/>
          </a:fillRef>
          <a:effectRef idx="1">
            <a:schemeClr val="accent6"/>
          </a:effectRef>
          <a:fontRef idx="minor">
            <a:schemeClr val="tx1"/>
          </a:fontRef>
        </p:style>
      </p:cxnSp>
      <p:sp>
        <p:nvSpPr>
          <p:cNvPr id="21" name="CasellaDiTesto 20"/>
          <p:cNvSpPr txBox="1"/>
          <p:nvPr/>
        </p:nvSpPr>
        <p:spPr>
          <a:xfrm>
            <a:off x="6643702" y="2285998"/>
            <a:ext cx="2214578" cy="715089"/>
          </a:xfrm>
          <a:prstGeom prst="roundRect">
            <a:avLst/>
          </a:prstGeom>
          <a:ln/>
          <a:effectLst>
            <a:outerShdw blurRad="50800" dist="635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1800" b="0" dirty="0" smtClean="0">
                <a:effectLst/>
              </a:rPr>
              <a:t>formano un’</a:t>
            </a:r>
            <a:r>
              <a:rPr lang="it-IT" sz="1800" b="0" i="1" dirty="0" smtClean="0">
                <a:effectLst/>
              </a:rPr>
              <a:t>anima</a:t>
            </a:r>
            <a:r>
              <a:rPr lang="it-IT" sz="1800" b="0" dirty="0" smtClean="0">
                <a:effectLst/>
              </a:rPr>
              <a:t> nazionale</a:t>
            </a:r>
            <a:endParaRPr lang="it-IT" sz="1800" dirty="0" smtClean="0">
              <a:effectLst/>
            </a:endParaRPr>
          </a:p>
        </p:txBody>
      </p:sp>
      <p:sp>
        <p:nvSpPr>
          <p:cNvPr id="25" name="CasellaDiTesto 24"/>
          <p:cNvSpPr txBox="1"/>
          <p:nvPr/>
        </p:nvSpPr>
        <p:spPr>
          <a:xfrm>
            <a:off x="3857620" y="4429138"/>
            <a:ext cx="5003800" cy="408623"/>
          </a:xfrm>
          <a:prstGeom prst="roundRect">
            <a:avLst/>
          </a:prstGeom>
          <a:ln>
            <a:prstDash val="lgDash"/>
          </a:ln>
        </p:spPr>
        <p:style>
          <a:lnRef idx="2">
            <a:schemeClr val="accent1"/>
          </a:lnRef>
          <a:fillRef idx="1">
            <a:schemeClr val="lt1"/>
          </a:fillRef>
          <a:effectRef idx="0">
            <a:schemeClr val="accent1"/>
          </a:effectRef>
          <a:fontRef idx="minor">
            <a:schemeClr val="dk1"/>
          </a:fontRef>
        </p:style>
        <p:txBody>
          <a:bodyPr>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1800" b="0" dirty="0" smtClean="0">
                <a:solidFill>
                  <a:schemeClr val="tx1"/>
                </a:solidFill>
                <a:effectLst/>
              </a:rPr>
              <a:t>scivolamento nel </a:t>
            </a:r>
            <a:r>
              <a:rPr lang="it-IT" sz="1800" dirty="0" smtClean="0">
                <a:solidFill>
                  <a:schemeClr val="tx1"/>
                </a:solidFill>
                <a:effectLst/>
              </a:rPr>
              <a:t>nazionalismo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pic>
        <p:nvPicPr>
          <p:cNvPr id="70658" name="Picture 2" descr="Visualizza immagine di origine"/>
          <p:cNvPicPr>
            <a:picLocks noChangeAspect="1" noChangeArrowheads="1"/>
          </p:cNvPicPr>
          <p:nvPr/>
        </p:nvPicPr>
        <p:blipFill>
          <a:blip r:embed="rId3" cstate="print">
            <a:lum contrast="20000"/>
          </a:blip>
          <a:srcRect l="14249" r="19255" b="3507"/>
          <a:stretch>
            <a:fillRect/>
          </a:stretch>
        </p:blipFill>
        <p:spPr bwMode="auto">
          <a:xfrm>
            <a:off x="785786" y="285734"/>
            <a:ext cx="857256" cy="1010338"/>
          </a:xfrm>
          <a:prstGeom prst="rect">
            <a:avLst/>
          </a:prstGeom>
          <a:noFill/>
        </p:spPr>
      </p:pic>
      <p:sp>
        <p:nvSpPr>
          <p:cNvPr id="2" name="Titolo 1"/>
          <p:cNvSpPr>
            <a:spLocks noGrp="1"/>
          </p:cNvSpPr>
          <p:nvPr>
            <p:ph type="ctrTitle"/>
          </p:nvPr>
        </p:nvSpPr>
        <p:spPr>
          <a:xfrm>
            <a:off x="428596" y="142858"/>
            <a:ext cx="8643966" cy="1102519"/>
          </a:xfrm>
        </p:spPr>
        <p:txBody>
          <a:bodyPr>
            <a:normAutofit/>
          </a:bodyPr>
          <a:lstStyle/>
          <a:p>
            <a:r>
              <a:rPr lang="it-IT" sz="3200" dirty="0" smtClean="0"/>
              <a:t>I primi moti: la Carboneria</a:t>
            </a:r>
            <a:endParaRPr lang="it-IT" sz="3200" dirty="0"/>
          </a:p>
        </p:txBody>
      </p:sp>
      <p:sp>
        <p:nvSpPr>
          <p:cNvPr id="8" name="CasellaDiTesto 7"/>
          <p:cNvSpPr txBox="1"/>
          <p:nvPr/>
        </p:nvSpPr>
        <p:spPr>
          <a:xfrm>
            <a:off x="1142976" y="1357304"/>
            <a:ext cx="6072230" cy="2553891"/>
          </a:xfrm>
          <a:prstGeom prst="roundRect">
            <a:avLst/>
          </a:prstGeom>
          <a:ln/>
        </p:spPr>
        <p:style>
          <a:lnRef idx="2">
            <a:schemeClr val="accent2"/>
          </a:lnRef>
          <a:fillRef idx="1">
            <a:schemeClr val="lt1"/>
          </a:fillRef>
          <a:effectRef idx="0">
            <a:schemeClr val="accent2"/>
          </a:effectRef>
          <a:fontRef idx="minor">
            <a:schemeClr val="dk1"/>
          </a:fontRef>
        </p:style>
        <p:txBody>
          <a:bodyPr wrap="square">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lgn="just">
              <a:defRPr/>
            </a:pPr>
            <a:r>
              <a:rPr lang="it-IT" sz="2400" dirty="0" smtClean="0">
                <a:solidFill>
                  <a:schemeClr val="tx1"/>
                </a:solidFill>
                <a:effectLst/>
                <a:latin typeface="+mn-lt"/>
              </a:rPr>
              <a:t>Chi?</a:t>
            </a:r>
          </a:p>
          <a:p>
            <a:pPr algn="just">
              <a:buFont typeface="Arial" pitchFamily="34" charset="0"/>
              <a:buChar char="•"/>
              <a:defRPr/>
            </a:pPr>
            <a:r>
              <a:rPr lang="it-IT" sz="2400" b="0" dirty="0" smtClean="0">
                <a:solidFill>
                  <a:schemeClr val="tx1"/>
                </a:solidFill>
                <a:effectLst/>
                <a:latin typeface="+mn-lt"/>
              </a:rPr>
              <a:t> Composizione variegata: soldati e ufficiali, giovani studenti, liberi professionisti, commercianti, artigiani, </a:t>
            </a:r>
            <a:r>
              <a:rPr lang="it-IT" sz="2400" b="0" dirty="0" err="1" smtClean="0">
                <a:solidFill>
                  <a:schemeClr val="tx1"/>
                </a:solidFill>
                <a:effectLst/>
                <a:latin typeface="+mn-lt"/>
              </a:rPr>
              <a:t>possidenti…</a:t>
            </a:r>
            <a:endParaRPr lang="it-IT" sz="2400" b="0" dirty="0" smtClean="0">
              <a:solidFill>
                <a:schemeClr val="tx1"/>
              </a:solidFill>
              <a:effectLst/>
              <a:latin typeface="+mn-lt"/>
            </a:endParaRPr>
          </a:p>
          <a:p>
            <a:pPr algn="just">
              <a:defRPr/>
            </a:pPr>
            <a:r>
              <a:rPr lang="it-IT" sz="2400" dirty="0" smtClean="0">
                <a:solidFill>
                  <a:schemeClr val="tx1"/>
                </a:solidFill>
                <a:effectLst/>
                <a:latin typeface="+mn-lt"/>
              </a:rPr>
              <a:t>Quanti?</a:t>
            </a:r>
          </a:p>
          <a:p>
            <a:pPr algn="just">
              <a:buFont typeface="Arial" pitchFamily="34" charset="0"/>
              <a:buChar char="•"/>
              <a:defRPr/>
            </a:pPr>
            <a:r>
              <a:rPr lang="it-IT" sz="2400" b="0" dirty="0" smtClean="0">
                <a:solidFill>
                  <a:schemeClr val="tx1"/>
                </a:solidFill>
                <a:effectLst/>
                <a:latin typeface="+mn-lt"/>
              </a:rPr>
              <a:t> Da 300000 a 624000 unità</a:t>
            </a:r>
            <a:endParaRPr lang="it-IT" sz="2400" dirty="0" smtClean="0">
              <a:solidFill>
                <a:schemeClr val="tx1"/>
              </a:solidFill>
              <a:effectLst/>
              <a:latin typeface="+mn-lt"/>
            </a:endParaRPr>
          </a:p>
        </p:txBody>
      </p:sp>
      <p:sp>
        <p:nvSpPr>
          <p:cNvPr id="14" name="CasellaDiTesto 13"/>
          <p:cNvSpPr txBox="1"/>
          <p:nvPr/>
        </p:nvSpPr>
        <p:spPr>
          <a:xfrm>
            <a:off x="6000760" y="1071552"/>
            <a:ext cx="1562112"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it-IT" sz="2000" dirty="0" smtClean="0"/>
              <a:t>CARBONERIA</a:t>
            </a:r>
            <a:endParaRPr lang="it-IT" sz="2000" dirty="0">
              <a:solidFill>
                <a:schemeClr val="tx1"/>
              </a:solidFill>
            </a:endParaRPr>
          </a:p>
        </p:txBody>
      </p:sp>
      <p:sp>
        <p:nvSpPr>
          <p:cNvPr id="9" name="CasellaDiTesto 8"/>
          <p:cNvSpPr txBox="1"/>
          <p:nvPr/>
        </p:nvSpPr>
        <p:spPr>
          <a:xfrm>
            <a:off x="5357818" y="3571882"/>
            <a:ext cx="3143272" cy="442674"/>
          </a:xfrm>
          <a:prstGeom prst="roundRect">
            <a:avLst/>
          </a:prstGeom>
          <a:solidFill>
            <a:schemeClr val="bg1"/>
          </a:solidFill>
          <a:ln w="28575" cmpd="sng">
            <a:solidFill>
              <a:srgbClr val="C00000"/>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defPPr>
              <a:defRPr lang="it-IT"/>
            </a:defPPr>
            <a:lvl1pPr algn="ctr" eaLnBrk="1" fontAlgn="auto" hangingPunct="1">
              <a:spcBef>
                <a:spcPts val="0"/>
              </a:spcBef>
              <a:spcAft>
                <a:spcPts val="0"/>
              </a:spcAft>
              <a:defRPr sz="1400">
                <a:solidFill>
                  <a:sysClr val="windowText" lastClr="000000"/>
                </a:solidFill>
                <a:effectLst/>
                <a:latin typeface="Arial"/>
                <a:cs typeface="Arial"/>
              </a:defRPr>
            </a:lvl1pPr>
          </a:lstStyle>
          <a:p>
            <a:pPr>
              <a:defRPr/>
            </a:pPr>
            <a:r>
              <a:rPr lang="it-IT" sz="2000" dirty="0" smtClean="0">
                <a:latin typeface="+mn-lt"/>
              </a:rPr>
              <a:t>scarsa adesione popolare</a:t>
            </a:r>
            <a:endParaRPr lang="it-IT" sz="2000" dirty="0">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nettore 2 20"/>
          <p:cNvCxnSpPr/>
          <p:nvPr/>
        </p:nvCxnSpPr>
        <p:spPr>
          <a:xfrm rot="5400000">
            <a:off x="-464379" y="2893221"/>
            <a:ext cx="3214710" cy="1588"/>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pic>
        <p:nvPicPr>
          <p:cNvPr id="63"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cxnSp>
        <p:nvCxnSpPr>
          <p:cNvPr id="48" name="Connettore 2 47"/>
          <p:cNvCxnSpPr>
            <a:cxnSpLocks noChangeShapeType="1"/>
            <a:stCxn id="57" idx="0"/>
            <a:endCxn id="47" idx="2"/>
          </p:cNvCxnSpPr>
          <p:nvPr/>
        </p:nvCxnSpPr>
        <p:spPr bwMode="auto">
          <a:xfrm rot="16200000" flipH="1">
            <a:off x="5321728" y="3465079"/>
            <a:ext cx="1429469" cy="357190"/>
          </a:xfrm>
          <a:prstGeom prst="straightConnector1">
            <a:avLst/>
          </a:prstGeom>
          <a:noFill/>
          <a:ln w="25400">
            <a:solidFill>
              <a:srgbClr val="007C8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53" name="Connettore 2 52"/>
          <p:cNvCxnSpPr>
            <a:cxnSpLocks noChangeShapeType="1"/>
            <a:stCxn id="50" idx="2"/>
            <a:endCxn id="43" idx="0"/>
          </p:cNvCxnSpPr>
          <p:nvPr/>
        </p:nvCxnSpPr>
        <p:spPr bwMode="auto">
          <a:xfrm rot="16200000" flipH="1">
            <a:off x="5847866" y="1061549"/>
            <a:ext cx="234319" cy="500066"/>
          </a:xfrm>
          <a:prstGeom prst="straightConnector1">
            <a:avLst/>
          </a:prstGeom>
          <a:ln>
            <a:headEnd/>
            <a:tailEnd type="arrow" w="med" len="med"/>
          </a:ln>
          <a:extLst>
            <a:ext uri="{909E8E84-426E-40DD-AFC4-6F175D3DCCD1}">
              <a14:hiddenFill xmlns:a14="http://schemas.microsoft.com/office/drawing/2010/main" xmlns="">
                <a:noFill/>
              </a14:hiddenFill>
            </a:ext>
          </a:extLst>
        </p:spPr>
        <p:style>
          <a:lnRef idx="2">
            <a:schemeClr val="accent2"/>
          </a:lnRef>
          <a:fillRef idx="0">
            <a:schemeClr val="accent2"/>
          </a:fillRef>
          <a:effectRef idx="1">
            <a:schemeClr val="accent2"/>
          </a:effectRef>
          <a:fontRef idx="minor">
            <a:schemeClr val="tx1"/>
          </a:fontRef>
        </p:style>
      </p:cxnSp>
      <p:sp>
        <p:nvSpPr>
          <p:cNvPr id="30" name="CasellaDiTesto 29"/>
          <p:cNvSpPr txBox="1"/>
          <p:nvPr/>
        </p:nvSpPr>
        <p:spPr>
          <a:xfrm>
            <a:off x="500034" y="714362"/>
            <a:ext cx="1071570" cy="408623"/>
          </a:xfrm>
          <a:prstGeom prst="roundRect">
            <a:avLst/>
          </a:prstGeom>
          <a:solidFill>
            <a:schemeClr val="bg1"/>
          </a:solidFill>
          <a:ln w="28575" cmpd="sng">
            <a:solidFill>
              <a:srgbClr val="007C8F"/>
            </a:solidFill>
            <a:prstDash val="sysDot"/>
          </a:ln>
        </p:spPr>
        <p:style>
          <a:lnRef idx="2">
            <a:schemeClr val="accent1"/>
          </a:lnRef>
          <a:fillRef idx="1">
            <a:schemeClr val="lt1"/>
          </a:fillRef>
          <a:effectRef idx="0">
            <a:schemeClr val="accent1"/>
          </a:effectRef>
          <a:fontRef idx="minor">
            <a:schemeClr val="dk1"/>
          </a:fontRef>
        </p:style>
        <p:txBody>
          <a:bodyPr wrap="square">
            <a:spAutoFit/>
          </a:bodyPr>
          <a:lstStyle>
            <a:defPPr>
              <a:defRPr lang="it-IT"/>
            </a:defPPr>
            <a:lvl1pPr algn="ctr" eaLnBrk="1" fontAlgn="auto" hangingPunct="1">
              <a:spcBef>
                <a:spcPts val="0"/>
              </a:spcBef>
              <a:spcAft>
                <a:spcPts val="0"/>
              </a:spcAft>
              <a:defRPr sz="1400">
                <a:solidFill>
                  <a:schemeClr val="tx1"/>
                </a:solidFill>
                <a:effectLst>
                  <a:outerShdw blurRad="50800" dist="38100" dir="2700000" algn="tl" rotWithShape="0">
                    <a:srgbClr val="000000">
                      <a:alpha val="43000"/>
                    </a:srgbClr>
                  </a:outerShdw>
                </a:effectLst>
                <a:latin typeface="Arial"/>
                <a:cs typeface="Arial"/>
              </a:defRPr>
            </a:lvl1pPr>
          </a:lstStyle>
          <a:p>
            <a:pPr>
              <a:defRPr/>
            </a:pPr>
            <a:r>
              <a:rPr lang="it-IT" sz="1800" smtClean="0">
                <a:latin typeface="+mn-lt"/>
              </a:rPr>
              <a:t>1820</a:t>
            </a:r>
            <a:endParaRPr lang="it-IT" sz="1800" dirty="0">
              <a:latin typeface="+mn-lt"/>
            </a:endParaRPr>
          </a:p>
        </p:txBody>
      </p:sp>
      <p:sp>
        <p:nvSpPr>
          <p:cNvPr id="32" name="CasellaDiTesto 31"/>
          <p:cNvSpPr txBox="1"/>
          <p:nvPr/>
        </p:nvSpPr>
        <p:spPr>
          <a:xfrm>
            <a:off x="500034" y="3000378"/>
            <a:ext cx="1214446" cy="408623"/>
          </a:xfrm>
          <a:prstGeom prst="roundRect">
            <a:avLst/>
          </a:prstGeom>
          <a:solidFill>
            <a:schemeClr val="bg1"/>
          </a:solidFill>
          <a:ln w="28575" cmpd="sng">
            <a:solidFill>
              <a:srgbClr val="007C8F"/>
            </a:solidFill>
            <a:prstDash val="sysDot"/>
          </a:ln>
        </p:spPr>
        <p:style>
          <a:lnRef idx="2">
            <a:schemeClr val="accent1"/>
          </a:lnRef>
          <a:fillRef idx="1">
            <a:schemeClr val="lt1"/>
          </a:fillRef>
          <a:effectRef idx="0">
            <a:schemeClr val="accent1"/>
          </a:effectRef>
          <a:fontRef idx="minor">
            <a:schemeClr val="dk1"/>
          </a:fontRef>
        </p:style>
        <p:txBody>
          <a:bodyPr wrap="square">
            <a:spAutoFit/>
          </a:bodyPr>
          <a:lstStyle>
            <a:defPPr>
              <a:defRPr lang="it-IT"/>
            </a:defPPr>
            <a:lvl1pPr algn="ctr" eaLnBrk="1" fontAlgn="auto" hangingPunct="1">
              <a:spcBef>
                <a:spcPts val="0"/>
              </a:spcBef>
              <a:spcAft>
                <a:spcPts val="0"/>
              </a:spcAft>
              <a:defRPr sz="1400">
                <a:solidFill>
                  <a:schemeClr val="tx1"/>
                </a:solidFill>
                <a:effectLst>
                  <a:outerShdw blurRad="50800" dist="38100" dir="2700000" algn="tl" rotWithShape="0">
                    <a:srgbClr val="000000">
                      <a:alpha val="43000"/>
                    </a:srgbClr>
                  </a:outerShdw>
                </a:effectLst>
                <a:latin typeface="Arial"/>
                <a:cs typeface="Arial"/>
              </a:defRPr>
            </a:lvl1pPr>
          </a:lstStyle>
          <a:p>
            <a:pPr>
              <a:defRPr/>
            </a:pPr>
            <a:r>
              <a:rPr lang="it-IT" sz="1800" dirty="0" smtClean="0">
                <a:latin typeface="+mn-lt"/>
              </a:rPr>
              <a:t>1821</a:t>
            </a:r>
            <a:endParaRPr lang="it-IT" sz="1800" dirty="0">
              <a:latin typeface="+mn-lt"/>
            </a:endParaRPr>
          </a:p>
        </p:txBody>
      </p:sp>
      <p:sp>
        <p:nvSpPr>
          <p:cNvPr id="46" name="CasellaDiTesto 45"/>
          <p:cNvSpPr txBox="1"/>
          <p:nvPr/>
        </p:nvSpPr>
        <p:spPr>
          <a:xfrm>
            <a:off x="785786" y="1071552"/>
            <a:ext cx="1905000" cy="40862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1800" dirty="0" smtClean="0">
                <a:latin typeface="+mn-lt"/>
              </a:rPr>
              <a:t>A Napoli</a:t>
            </a:r>
          </a:p>
        </p:txBody>
      </p:sp>
      <p:sp>
        <p:nvSpPr>
          <p:cNvPr id="50" name="CasellaDiTesto 49"/>
          <p:cNvSpPr txBox="1"/>
          <p:nvPr/>
        </p:nvSpPr>
        <p:spPr>
          <a:xfrm>
            <a:off x="3428992" y="785800"/>
            <a:ext cx="4572000" cy="408623"/>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1800" b="0" dirty="0" smtClean="0">
                <a:solidFill>
                  <a:schemeClr val="tx1"/>
                </a:solidFill>
                <a:effectLst/>
                <a:latin typeface="+mn-lt"/>
              </a:rPr>
              <a:t>la Carboneria organizza un’insurrezione</a:t>
            </a:r>
            <a:endParaRPr lang="it-IT" sz="1800" b="0" dirty="0">
              <a:solidFill>
                <a:schemeClr val="tx1"/>
              </a:solidFill>
              <a:effectLst/>
              <a:latin typeface="+mn-lt"/>
            </a:endParaRPr>
          </a:p>
        </p:txBody>
      </p:sp>
      <p:cxnSp>
        <p:nvCxnSpPr>
          <p:cNvPr id="52" name="Connettore 2 51"/>
          <p:cNvCxnSpPr>
            <a:cxnSpLocks noChangeShapeType="1"/>
            <a:stCxn id="46" idx="3"/>
            <a:endCxn id="50" idx="1"/>
          </p:cNvCxnSpPr>
          <p:nvPr/>
        </p:nvCxnSpPr>
        <p:spPr bwMode="auto">
          <a:xfrm flipV="1">
            <a:off x="2690786" y="990112"/>
            <a:ext cx="738206" cy="285752"/>
          </a:xfrm>
          <a:prstGeom prst="straightConnector1">
            <a:avLst/>
          </a:prstGeom>
          <a:noFill/>
          <a:ln w="25400">
            <a:solidFill>
              <a:srgbClr val="007C8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54" name="CasellaDiTesto 53"/>
          <p:cNvSpPr txBox="1"/>
          <p:nvPr/>
        </p:nvSpPr>
        <p:spPr>
          <a:xfrm>
            <a:off x="936599" y="3326589"/>
            <a:ext cx="1905000" cy="408623"/>
          </a:xfrm>
          <a:prstGeom prst="roundRect">
            <a:avLst/>
          </a:prstGeom>
          <a:solidFill>
            <a:srgbClr val="007C8F"/>
          </a:solidFill>
          <a:ln w="28575" cmpd="sng">
            <a:solidFill>
              <a:srgbClr val="007C8F"/>
            </a:solidFill>
            <a:prstDash val="solid"/>
          </a:ln>
        </p:spPr>
        <p:style>
          <a:lnRef idx="2">
            <a:schemeClr val="accent1"/>
          </a:lnRef>
          <a:fillRef idx="1">
            <a:schemeClr val="lt1"/>
          </a:fillRef>
          <a:effectRef idx="0">
            <a:schemeClr val="accent1"/>
          </a:effectRef>
          <a:fontRef idx="minor">
            <a:schemeClr val="dk1"/>
          </a:fontRef>
        </p:style>
        <p:txBody>
          <a:bodyPr>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1800" smtClean="0">
                <a:latin typeface="+mn-lt"/>
              </a:rPr>
              <a:t>In Piemonte</a:t>
            </a:r>
            <a:endParaRPr lang="it-IT" sz="1800" dirty="0" smtClean="0">
              <a:latin typeface="+mn-lt"/>
            </a:endParaRPr>
          </a:p>
        </p:txBody>
      </p:sp>
      <p:sp>
        <p:nvSpPr>
          <p:cNvPr id="57" name="CasellaDiTesto 56"/>
          <p:cNvSpPr txBox="1"/>
          <p:nvPr/>
        </p:nvSpPr>
        <p:spPr>
          <a:xfrm>
            <a:off x="3571868" y="2928940"/>
            <a:ext cx="4572000" cy="408623"/>
          </a:xfrm>
          <a:prstGeom prst="roundRect">
            <a:avLst/>
          </a:prstGeom>
          <a:ln/>
        </p:spPr>
        <p:style>
          <a:lnRef idx="2">
            <a:schemeClr val="accent1"/>
          </a:lnRef>
          <a:fillRef idx="1">
            <a:schemeClr val="lt1"/>
          </a:fillRef>
          <a:effectRef idx="0">
            <a:schemeClr val="accent1"/>
          </a:effectRef>
          <a:fontRef idx="minor">
            <a:schemeClr val="dk1"/>
          </a:fontRef>
        </p:style>
        <p:txBody>
          <a:bodyPr>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1800" b="0" dirty="0" smtClean="0">
                <a:solidFill>
                  <a:schemeClr val="tx1"/>
                </a:solidFill>
                <a:effectLst/>
                <a:latin typeface="+mn-lt"/>
              </a:rPr>
              <a:t>Insorti reclamano la Costituzione</a:t>
            </a:r>
          </a:p>
        </p:txBody>
      </p:sp>
      <p:cxnSp>
        <p:nvCxnSpPr>
          <p:cNvPr id="59" name="Connettore 2 58"/>
          <p:cNvCxnSpPr>
            <a:cxnSpLocks noChangeShapeType="1"/>
            <a:stCxn id="54" idx="3"/>
            <a:endCxn id="57" idx="1"/>
          </p:cNvCxnSpPr>
          <p:nvPr/>
        </p:nvCxnSpPr>
        <p:spPr bwMode="auto">
          <a:xfrm flipV="1">
            <a:off x="2841599" y="3133252"/>
            <a:ext cx="730269" cy="397649"/>
          </a:xfrm>
          <a:prstGeom prst="straightConnector1">
            <a:avLst/>
          </a:prstGeom>
          <a:noFill/>
          <a:ln w="25400">
            <a:solidFill>
              <a:srgbClr val="007C8F"/>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43" name="CasellaDiTesto 42"/>
          <p:cNvSpPr txBox="1"/>
          <p:nvPr/>
        </p:nvSpPr>
        <p:spPr>
          <a:xfrm>
            <a:off x="3929058" y="1428742"/>
            <a:ext cx="4572000" cy="1328023"/>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lgn="just">
              <a:buFont typeface="Arial" pitchFamily="34" charset="0"/>
              <a:buChar char="•"/>
              <a:defRPr/>
            </a:pPr>
            <a:r>
              <a:rPr lang="it-IT" sz="1800" b="0" dirty="0" smtClean="0">
                <a:solidFill>
                  <a:schemeClr val="tx1"/>
                </a:solidFill>
                <a:effectLst/>
                <a:latin typeface="+mn-lt"/>
              </a:rPr>
              <a:t> Ferdinando di Borbone deve concedere la Carta di Cadice</a:t>
            </a:r>
          </a:p>
          <a:p>
            <a:pPr algn="just">
              <a:buFont typeface="Arial" pitchFamily="34" charset="0"/>
              <a:buChar char="•"/>
              <a:defRPr/>
            </a:pPr>
            <a:r>
              <a:rPr lang="it-IT" sz="1800" b="0" dirty="0" smtClean="0">
                <a:solidFill>
                  <a:schemeClr val="tx1"/>
                </a:solidFill>
                <a:effectLst/>
                <a:latin typeface="+mn-lt"/>
              </a:rPr>
              <a:t> la </a:t>
            </a:r>
            <a:r>
              <a:rPr lang="it-IT" sz="1800" dirty="0" smtClean="0">
                <a:solidFill>
                  <a:schemeClr val="tx1"/>
                </a:solidFill>
                <a:effectLst/>
                <a:latin typeface="+mn-lt"/>
              </a:rPr>
              <a:t>Santa alleanza </a:t>
            </a:r>
            <a:r>
              <a:rPr lang="it-IT" sz="1800" b="0" dirty="0" smtClean="0">
                <a:solidFill>
                  <a:schemeClr val="tx1"/>
                </a:solidFill>
                <a:effectLst/>
                <a:latin typeface="+mn-lt"/>
              </a:rPr>
              <a:t>pone fine al regime costituzionale</a:t>
            </a:r>
            <a:endParaRPr lang="it-IT" sz="1800" b="0" dirty="0">
              <a:solidFill>
                <a:schemeClr val="tx1"/>
              </a:solidFill>
              <a:effectLst/>
              <a:latin typeface="+mn-lt"/>
            </a:endParaRPr>
          </a:p>
        </p:txBody>
      </p:sp>
      <p:sp>
        <p:nvSpPr>
          <p:cNvPr id="47" name="CasellaDiTesto 46"/>
          <p:cNvSpPr txBox="1"/>
          <p:nvPr/>
        </p:nvSpPr>
        <p:spPr>
          <a:xfrm>
            <a:off x="3929058" y="3643320"/>
            <a:ext cx="4572000" cy="715089"/>
          </a:xfrm>
          <a:prstGeom prst="roundRect">
            <a:avLst/>
          </a:prstGeom>
          <a:ln/>
        </p:spPr>
        <p:style>
          <a:lnRef idx="2">
            <a:schemeClr val="accent1"/>
          </a:lnRef>
          <a:fillRef idx="1">
            <a:schemeClr val="lt1"/>
          </a:fillRef>
          <a:effectRef idx="0">
            <a:schemeClr val="accent1"/>
          </a:effectRef>
          <a:fontRef idx="minor">
            <a:schemeClr val="dk1"/>
          </a:fontRef>
        </p:style>
        <p:txBody>
          <a:bodyPr>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lgn="just">
              <a:defRPr/>
            </a:pPr>
            <a:r>
              <a:rPr lang="it-IT" sz="1800" b="0" dirty="0" smtClean="0">
                <a:solidFill>
                  <a:schemeClr val="tx1"/>
                </a:solidFill>
                <a:effectLst/>
                <a:latin typeface="+mn-lt"/>
              </a:rPr>
              <a:t>ma i Savoia chiamano in aiuto l’</a:t>
            </a:r>
            <a:r>
              <a:rPr lang="it-IT" sz="1800" dirty="0" smtClean="0">
                <a:solidFill>
                  <a:schemeClr val="tx1"/>
                </a:solidFill>
                <a:effectLst/>
                <a:latin typeface="+mn-lt"/>
              </a:rPr>
              <a:t>Austria</a:t>
            </a:r>
            <a:r>
              <a:rPr lang="it-IT" sz="1800" b="0" dirty="0" smtClean="0">
                <a:solidFill>
                  <a:schemeClr val="tx1"/>
                </a:solidFill>
                <a:effectLst/>
                <a:latin typeface="+mn-lt"/>
              </a:rPr>
              <a:t>, che seda la rivolta</a:t>
            </a:r>
            <a:endParaRPr lang="it-IT" sz="1800" b="0" dirty="0">
              <a:solidFill>
                <a:schemeClr val="tx1"/>
              </a:solidFill>
              <a:effectLst/>
              <a:latin typeface="+mn-lt"/>
            </a:endParaRPr>
          </a:p>
        </p:txBody>
      </p:sp>
      <p:sp>
        <p:nvSpPr>
          <p:cNvPr id="15" name="Titolo 1"/>
          <p:cNvSpPr>
            <a:spLocks noGrp="1"/>
          </p:cNvSpPr>
          <p:nvPr>
            <p:ph type="ctrTitle"/>
          </p:nvPr>
        </p:nvSpPr>
        <p:spPr>
          <a:xfrm>
            <a:off x="214282" y="1"/>
            <a:ext cx="8643966" cy="928676"/>
          </a:xfrm>
        </p:spPr>
        <p:txBody>
          <a:bodyPr>
            <a:normAutofit/>
          </a:bodyPr>
          <a:lstStyle/>
          <a:p>
            <a:r>
              <a:rPr lang="it-IT" sz="2800" dirty="0" smtClean="0"/>
              <a:t>Moti del 1820 e 1830</a:t>
            </a:r>
            <a:endParaRPr lang="it-IT" sz="2800" dirty="0"/>
          </a:p>
        </p:txBody>
      </p:sp>
      <p:sp>
        <p:nvSpPr>
          <p:cNvPr id="19" name="CasellaDiTesto 18"/>
          <p:cNvSpPr txBox="1"/>
          <p:nvPr/>
        </p:nvSpPr>
        <p:spPr>
          <a:xfrm>
            <a:off x="428596" y="4500576"/>
            <a:ext cx="3000396"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t-IT" sz="2000" b="1" dirty="0" smtClean="0"/>
              <a:t>DURA AZIONE REPRESSIVA</a:t>
            </a:r>
            <a:endParaRPr lang="it-IT" sz="20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15" name="CasellaDiTesto 14"/>
          <p:cNvSpPr txBox="1"/>
          <p:nvPr/>
        </p:nvSpPr>
        <p:spPr>
          <a:xfrm>
            <a:off x="568318" y="1032261"/>
            <a:ext cx="2646360" cy="442674"/>
          </a:xfrm>
          <a:prstGeom prst="roundRect">
            <a:avLst/>
          </a:prstGeom>
          <a:solidFill>
            <a:schemeClr val="bg1"/>
          </a:solidFill>
          <a:ln w="28575" cmpd="sng">
            <a:solidFill>
              <a:srgbClr val="007C8F"/>
            </a:solidFill>
            <a:prstDash val="sysDot"/>
          </a:ln>
        </p:spPr>
        <p:style>
          <a:lnRef idx="2">
            <a:schemeClr val="accent1"/>
          </a:lnRef>
          <a:fillRef idx="1">
            <a:schemeClr val="lt1"/>
          </a:fillRef>
          <a:effectRef idx="0">
            <a:schemeClr val="accent1"/>
          </a:effectRef>
          <a:fontRef idx="minor">
            <a:schemeClr val="dk1"/>
          </a:fontRef>
        </p:style>
        <p:txBody>
          <a:bodyPr wrap="square">
            <a:spAutoFit/>
          </a:bodyPr>
          <a:lstStyle>
            <a:defPPr>
              <a:defRPr lang="it-IT"/>
            </a:defPPr>
            <a:lvl1pPr algn="ctr" eaLnBrk="1" fontAlgn="auto" hangingPunct="1">
              <a:spcBef>
                <a:spcPts val="0"/>
              </a:spcBef>
              <a:spcAft>
                <a:spcPts val="0"/>
              </a:spcAft>
              <a:defRPr sz="1400">
                <a:solidFill>
                  <a:schemeClr val="tx1"/>
                </a:solidFill>
                <a:effectLst>
                  <a:outerShdw blurRad="50800" dist="38100" dir="2700000" algn="tl" rotWithShape="0">
                    <a:srgbClr val="000000">
                      <a:alpha val="43000"/>
                    </a:srgbClr>
                  </a:outerShdw>
                </a:effectLst>
                <a:latin typeface="Arial"/>
                <a:cs typeface="Arial"/>
              </a:defRPr>
            </a:lvl1pPr>
          </a:lstStyle>
          <a:p>
            <a:pPr>
              <a:defRPr/>
            </a:pPr>
            <a:r>
              <a:rPr lang="it-IT" sz="2000" dirty="0">
                <a:effectLst/>
                <a:latin typeface="+mn-lt"/>
              </a:rPr>
              <a:t>Nel febbraio del 1831</a:t>
            </a:r>
          </a:p>
        </p:txBody>
      </p:sp>
      <p:sp>
        <p:nvSpPr>
          <p:cNvPr id="16" name="CasellaDiTesto 15"/>
          <p:cNvSpPr txBox="1"/>
          <p:nvPr/>
        </p:nvSpPr>
        <p:spPr>
          <a:xfrm>
            <a:off x="928662" y="1428742"/>
            <a:ext cx="2374900" cy="783193"/>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2000" b="0" dirty="0" smtClean="0">
                <a:solidFill>
                  <a:schemeClr val="tx1"/>
                </a:solidFill>
                <a:effectLst/>
                <a:latin typeface="+mn-lt"/>
              </a:rPr>
              <a:t>A Modena</a:t>
            </a:r>
            <a:r>
              <a:rPr lang="it-IT" sz="2000" b="0" dirty="0">
                <a:solidFill>
                  <a:schemeClr val="tx1"/>
                </a:solidFill>
                <a:effectLst/>
                <a:latin typeface="+mn-lt"/>
              </a:rPr>
              <a:t>, </a:t>
            </a:r>
            <a:r>
              <a:rPr lang="it-IT" sz="2000" dirty="0">
                <a:solidFill>
                  <a:schemeClr val="tx1"/>
                </a:solidFill>
                <a:effectLst/>
                <a:latin typeface="+mn-lt"/>
              </a:rPr>
              <a:t>Ciro Menotti</a:t>
            </a:r>
          </a:p>
        </p:txBody>
      </p:sp>
      <p:sp>
        <p:nvSpPr>
          <p:cNvPr id="17" name="CasellaDiTesto 16"/>
          <p:cNvSpPr txBox="1"/>
          <p:nvPr/>
        </p:nvSpPr>
        <p:spPr>
          <a:xfrm>
            <a:off x="3786182" y="642924"/>
            <a:ext cx="5062537" cy="783193"/>
          </a:xfrm>
          <a:prstGeom prst="roundRect">
            <a:avLst/>
          </a:prstGeom>
          <a:ln/>
        </p:spPr>
        <p:style>
          <a:lnRef idx="2">
            <a:schemeClr val="accent3"/>
          </a:lnRef>
          <a:fillRef idx="1">
            <a:schemeClr val="lt1"/>
          </a:fillRef>
          <a:effectRef idx="0">
            <a:schemeClr val="accent3"/>
          </a:effectRef>
          <a:fontRef idx="minor">
            <a:schemeClr val="dk1"/>
          </a:fontRef>
        </p:style>
        <p:txBody>
          <a:bodyPr>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2000" b="0" dirty="0">
                <a:solidFill>
                  <a:schemeClr val="tx1"/>
                </a:solidFill>
                <a:effectLst/>
                <a:latin typeface="+mn-lt"/>
              </a:rPr>
              <a:t>progetta un’insurrezione da estendersi in </a:t>
            </a:r>
            <a:r>
              <a:rPr lang="it-IT" sz="2000" b="0" dirty="0" smtClean="0">
                <a:solidFill>
                  <a:schemeClr val="tx1"/>
                </a:solidFill>
                <a:effectLst/>
                <a:latin typeface="+mn-lt"/>
              </a:rPr>
              <a:t>tutta l’Italia </a:t>
            </a:r>
            <a:r>
              <a:rPr lang="it-IT" sz="2000" b="0" dirty="0">
                <a:solidFill>
                  <a:schemeClr val="tx1"/>
                </a:solidFill>
                <a:effectLst/>
                <a:latin typeface="+mn-lt"/>
              </a:rPr>
              <a:t>centrale</a:t>
            </a:r>
            <a:endParaRPr lang="it-IT" sz="2000" b="0" dirty="0" smtClean="0">
              <a:solidFill>
                <a:schemeClr val="tx1"/>
              </a:solidFill>
              <a:effectLst/>
              <a:latin typeface="+mn-lt"/>
            </a:endParaRPr>
          </a:p>
        </p:txBody>
      </p:sp>
      <p:cxnSp>
        <p:nvCxnSpPr>
          <p:cNvPr id="18" name="Connettore 1 17"/>
          <p:cNvCxnSpPr>
            <a:cxnSpLocks noChangeShapeType="1"/>
            <a:stCxn id="16" idx="3"/>
            <a:endCxn id="17" idx="1"/>
          </p:cNvCxnSpPr>
          <p:nvPr/>
        </p:nvCxnSpPr>
        <p:spPr bwMode="auto">
          <a:xfrm flipV="1">
            <a:off x="3303562" y="1034521"/>
            <a:ext cx="482620" cy="785818"/>
          </a:xfrm>
          <a:prstGeom prst="line">
            <a:avLst/>
          </a:prstGeom>
          <a:ln>
            <a:headEnd/>
            <a:tailEnd type="arrow" w="med" len="med"/>
          </a:ln>
          <a:extLst>
            <a:ext uri="{909E8E84-426E-40DD-AFC4-6F175D3DCCD1}">
              <a14:hiddenFill xmlns:a14="http://schemas.microsoft.com/office/drawing/2010/main" xmlns="">
                <a:noFill/>
              </a14:hiddenFill>
            </a:ext>
          </a:extLst>
        </p:spPr>
        <p:style>
          <a:lnRef idx="2">
            <a:schemeClr val="accent3"/>
          </a:lnRef>
          <a:fillRef idx="0">
            <a:schemeClr val="accent3"/>
          </a:fillRef>
          <a:effectRef idx="1">
            <a:schemeClr val="accent3"/>
          </a:effectRef>
          <a:fontRef idx="minor">
            <a:schemeClr val="tx1"/>
          </a:fontRef>
        </p:style>
      </p:cxnSp>
      <p:sp>
        <p:nvSpPr>
          <p:cNvPr id="19" name="CasellaDiTesto 18"/>
          <p:cNvSpPr txBox="1"/>
          <p:nvPr/>
        </p:nvSpPr>
        <p:spPr>
          <a:xfrm>
            <a:off x="3643306" y="2357436"/>
            <a:ext cx="5062537" cy="1191816"/>
          </a:xfrm>
          <a:prstGeom prst="roundRect">
            <a:avLst/>
          </a:prstGeom>
          <a:ln/>
        </p:spPr>
        <p:style>
          <a:lnRef idx="2">
            <a:schemeClr val="accent3"/>
          </a:lnRef>
          <a:fillRef idx="1">
            <a:schemeClr val="lt1"/>
          </a:fillRef>
          <a:effectRef idx="0">
            <a:schemeClr val="accent3"/>
          </a:effectRef>
          <a:fontRef idx="minor">
            <a:schemeClr val="dk1"/>
          </a:fontRef>
        </p:style>
        <p:txBody>
          <a:bodyPr>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lgn="just">
              <a:buFont typeface="Arial" pitchFamily="34" charset="0"/>
              <a:buChar char="•"/>
              <a:defRPr/>
            </a:pPr>
            <a:r>
              <a:rPr lang="it-IT" sz="2000" b="0" dirty="0" smtClean="0">
                <a:solidFill>
                  <a:schemeClr val="tx1"/>
                </a:solidFill>
                <a:effectLst/>
                <a:latin typeface="+mn-lt"/>
              </a:rPr>
              <a:t> Contrasti municipalistici</a:t>
            </a:r>
          </a:p>
          <a:p>
            <a:pPr algn="just">
              <a:buFont typeface="Arial" pitchFamily="34" charset="0"/>
              <a:buChar char="•"/>
              <a:defRPr/>
            </a:pPr>
            <a:r>
              <a:rPr lang="it-IT" sz="2000" b="0" dirty="0" smtClean="0">
                <a:solidFill>
                  <a:schemeClr val="tx1"/>
                </a:solidFill>
                <a:effectLst/>
                <a:latin typeface="+mn-lt"/>
              </a:rPr>
              <a:t> Intervento delle truppe austriache</a:t>
            </a:r>
          </a:p>
          <a:p>
            <a:pPr lvl="1" algn="just">
              <a:defRPr/>
            </a:pPr>
            <a:r>
              <a:rPr lang="it-IT" sz="2400" b="0" dirty="0" smtClean="0">
                <a:solidFill>
                  <a:schemeClr val="tx1"/>
                </a:solidFill>
                <a:effectLst/>
                <a:latin typeface="+mn-lt"/>
              </a:rPr>
              <a:t>- </a:t>
            </a:r>
            <a:r>
              <a:rPr lang="it-IT" b="0" dirty="0" smtClean="0">
                <a:solidFill>
                  <a:schemeClr val="tx1"/>
                </a:solidFill>
                <a:effectLst/>
                <a:latin typeface="+mn-lt"/>
              </a:rPr>
              <a:t>Menotti condannato a morte</a:t>
            </a:r>
          </a:p>
        </p:txBody>
      </p:sp>
      <p:cxnSp>
        <p:nvCxnSpPr>
          <p:cNvPr id="20" name="Connettore 1 19"/>
          <p:cNvCxnSpPr>
            <a:cxnSpLocks noChangeShapeType="1"/>
          </p:cNvCxnSpPr>
          <p:nvPr/>
        </p:nvCxnSpPr>
        <p:spPr bwMode="auto">
          <a:xfrm rot="5400000">
            <a:off x="5866365" y="2188633"/>
            <a:ext cx="394221" cy="17446"/>
          </a:xfrm>
          <a:prstGeom prst="line">
            <a:avLst/>
          </a:prstGeom>
          <a:ln>
            <a:headEnd/>
            <a:tailEnd type="arrow" w="med" len="med"/>
          </a:ln>
          <a:extLst>
            <a:ext uri="{909E8E84-426E-40DD-AFC4-6F175D3DCCD1}">
              <a14:hiddenFill xmlns:a14="http://schemas.microsoft.com/office/drawing/2010/main" xmlns="">
                <a:noFill/>
              </a14:hiddenFill>
            </a:ext>
          </a:extLst>
        </p:spPr>
        <p:style>
          <a:lnRef idx="2">
            <a:schemeClr val="accent3"/>
          </a:lnRef>
          <a:fillRef idx="0">
            <a:schemeClr val="accent3"/>
          </a:fillRef>
          <a:effectRef idx="1">
            <a:schemeClr val="accent3"/>
          </a:effectRef>
          <a:fontRef idx="minor">
            <a:schemeClr val="tx1"/>
          </a:fontRef>
        </p:style>
      </p:cxnSp>
      <p:sp>
        <p:nvSpPr>
          <p:cNvPr id="9" name="CasellaDiTesto 8"/>
          <p:cNvSpPr txBox="1"/>
          <p:nvPr/>
        </p:nvSpPr>
        <p:spPr>
          <a:xfrm rot="21245008">
            <a:off x="3101147" y="3687715"/>
            <a:ext cx="5062537" cy="830997"/>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2400" b="0" dirty="0" smtClean="0">
                <a:solidFill>
                  <a:schemeClr val="tx1"/>
                </a:solidFill>
                <a:effectLst/>
                <a:latin typeface="+mn-lt"/>
              </a:rPr>
              <a:t>FALLIMENTO DEI MOTI CARBONARI DEL 1820 e del 1830</a:t>
            </a:r>
          </a:p>
        </p:txBody>
      </p:sp>
      <p:pic>
        <p:nvPicPr>
          <p:cNvPr id="26626" name="Picture 2" descr="Visualizza immagine di origine"/>
          <p:cNvPicPr>
            <a:picLocks noChangeAspect="1" noChangeArrowheads="1"/>
          </p:cNvPicPr>
          <p:nvPr/>
        </p:nvPicPr>
        <p:blipFill>
          <a:blip r:embed="rId3" cstate="print"/>
          <a:srcRect/>
          <a:stretch>
            <a:fillRect/>
          </a:stretch>
        </p:blipFill>
        <p:spPr bwMode="auto">
          <a:xfrm>
            <a:off x="857224" y="2428874"/>
            <a:ext cx="1438275" cy="1685926"/>
          </a:xfrm>
          <a:prstGeom prst="rect">
            <a:avLst/>
          </a:prstGeom>
          <a:noFill/>
        </p:spPr>
      </p:pic>
      <p:sp>
        <p:nvSpPr>
          <p:cNvPr id="12" name="CasellaDiTesto 11"/>
          <p:cNvSpPr txBox="1"/>
          <p:nvPr/>
        </p:nvSpPr>
        <p:spPr>
          <a:xfrm>
            <a:off x="3929058" y="1571618"/>
            <a:ext cx="5062537" cy="442674"/>
          </a:xfrm>
          <a:prstGeom prst="roundRect">
            <a:avLst/>
          </a:prstGeom>
          <a:ln/>
        </p:spPr>
        <p:style>
          <a:lnRef idx="2">
            <a:schemeClr val="accent3"/>
          </a:lnRef>
          <a:fillRef idx="1">
            <a:schemeClr val="lt1"/>
          </a:fillRef>
          <a:effectRef idx="0">
            <a:schemeClr val="accent3"/>
          </a:effectRef>
          <a:fontRef idx="minor">
            <a:schemeClr val="dk1"/>
          </a:fontRef>
        </p:style>
        <p:txBody>
          <a:bodyPr>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2000" b="0" dirty="0">
                <a:solidFill>
                  <a:schemeClr val="tx1"/>
                </a:solidFill>
                <a:effectLst/>
                <a:latin typeface="+mn-lt"/>
              </a:rPr>
              <a:t>in Emilia si </a:t>
            </a:r>
            <a:r>
              <a:rPr lang="it-IT" sz="2000" b="0" dirty="0" smtClean="0">
                <a:solidFill>
                  <a:schemeClr val="tx1"/>
                </a:solidFill>
                <a:effectLst/>
                <a:latin typeface="+mn-lt"/>
              </a:rPr>
              <a:t>formano diversi governi provvisori</a:t>
            </a:r>
          </a:p>
        </p:txBody>
      </p:sp>
      <p:cxnSp>
        <p:nvCxnSpPr>
          <p:cNvPr id="22" name="Connettore 1 21"/>
          <p:cNvCxnSpPr>
            <a:stCxn id="17" idx="2"/>
          </p:cNvCxnSpPr>
          <p:nvPr/>
        </p:nvCxnSpPr>
        <p:spPr>
          <a:xfrm rot="16200000" flipH="1">
            <a:off x="6264950" y="1478617"/>
            <a:ext cx="145501" cy="40499"/>
          </a:xfrm>
          <a:prstGeom prst="line">
            <a:avLst/>
          </a:prstGeom>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9" name="CasellaDiTesto 8"/>
          <p:cNvSpPr txBox="1"/>
          <p:nvPr/>
        </p:nvSpPr>
        <p:spPr>
          <a:xfrm>
            <a:off x="785786" y="1428742"/>
            <a:ext cx="3643338" cy="830997"/>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2400" b="0" dirty="0" smtClean="0">
                <a:solidFill>
                  <a:schemeClr val="tx1"/>
                </a:solidFill>
                <a:effectLst/>
                <a:latin typeface="+mn-lt"/>
              </a:rPr>
              <a:t>Corrente democratico-mazziniana</a:t>
            </a:r>
            <a:endParaRPr lang="it-IT" sz="2400" dirty="0" smtClean="0">
              <a:solidFill>
                <a:schemeClr val="tx1"/>
              </a:solidFill>
              <a:effectLst/>
              <a:latin typeface="+mn-lt"/>
            </a:endParaRPr>
          </a:p>
        </p:txBody>
      </p:sp>
      <p:sp>
        <p:nvSpPr>
          <p:cNvPr id="10" name="Titolo 1"/>
          <p:cNvSpPr>
            <a:spLocks noGrp="1"/>
          </p:cNvSpPr>
          <p:nvPr>
            <p:ph type="ctrTitle"/>
          </p:nvPr>
        </p:nvSpPr>
        <p:spPr>
          <a:xfrm>
            <a:off x="428596" y="142858"/>
            <a:ext cx="8643966" cy="1102519"/>
          </a:xfrm>
        </p:spPr>
        <p:txBody>
          <a:bodyPr>
            <a:normAutofit/>
          </a:bodyPr>
          <a:lstStyle/>
          <a:p>
            <a:r>
              <a:rPr lang="it-IT" sz="3200" dirty="0" smtClean="0"/>
              <a:t>Duplice anima del movimento nazionale</a:t>
            </a:r>
            <a:endParaRPr lang="it-IT" sz="3200" dirty="0"/>
          </a:p>
        </p:txBody>
      </p:sp>
      <p:pic>
        <p:nvPicPr>
          <p:cNvPr id="1026" name="Picture 2" descr="Visualizza immagine di origine"/>
          <p:cNvPicPr>
            <a:picLocks noChangeAspect="1" noChangeArrowheads="1"/>
          </p:cNvPicPr>
          <p:nvPr/>
        </p:nvPicPr>
        <p:blipFill>
          <a:blip r:embed="rId3" cstate="print"/>
          <a:srcRect/>
          <a:stretch>
            <a:fillRect/>
          </a:stretch>
        </p:blipFill>
        <p:spPr bwMode="auto">
          <a:xfrm>
            <a:off x="1571604" y="2428874"/>
            <a:ext cx="1928826" cy="24086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asellaDiTesto 7"/>
          <p:cNvSpPr txBox="1"/>
          <p:nvPr/>
        </p:nvSpPr>
        <p:spPr>
          <a:xfrm>
            <a:off x="4643438" y="1428742"/>
            <a:ext cx="3848091" cy="830997"/>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2400" b="0" dirty="0" smtClean="0">
                <a:solidFill>
                  <a:schemeClr val="tx1"/>
                </a:solidFill>
                <a:effectLst/>
                <a:latin typeface="+mn-lt"/>
              </a:rPr>
              <a:t>Corrente moderata-federalismo, neoguelfismo</a:t>
            </a:r>
            <a:endParaRPr lang="it-IT" sz="2400" dirty="0" smtClean="0">
              <a:solidFill>
                <a:schemeClr val="tx1"/>
              </a:solidFill>
              <a:effectLst/>
              <a:latin typeface="+mn-lt"/>
            </a:endParaRPr>
          </a:p>
        </p:txBody>
      </p:sp>
      <p:pic>
        <p:nvPicPr>
          <p:cNvPr id="25602" name="Picture 2" descr="Visualizza immagine di origine"/>
          <p:cNvPicPr>
            <a:picLocks noChangeAspect="1" noChangeArrowheads="1"/>
          </p:cNvPicPr>
          <p:nvPr/>
        </p:nvPicPr>
        <p:blipFill>
          <a:blip r:embed="rId4" cstate="print">
            <a:lum bright="10000" contrast="10000"/>
          </a:blip>
          <a:srcRect/>
          <a:stretch>
            <a:fillRect/>
          </a:stretch>
        </p:blipFill>
        <p:spPr bwMode="auto">
          <a:xfrm>
            <a:off x="5572132" y="2428875"/>
            <a:ext cx="2268493" cy="2357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19" name="CasellaDiTesto 18"/>
          <p:cNvSpPr txBox="1"/>
          <p:nvPr/>
        </p:nvSpPr>
        <p:spPr>
          <a:xfrm>
            <a:off x="2500298" y="2500312"/>
            <a:ext cx="6348421" cy="2145268"/>
          </a:xfrm>
          <a:prstGeom prst="roundRect">
            <a:avLst/>
          </a:prstGeom>
          <a:ln/>
        </p:spPr>
        <p:style>
          <a:lnRef idx="2">
            <a:schemeClr val="accent6"/>
          </a:lnRef>
          <a:fillRef idx="1">
            <a:schemeClr val="lt1"/>
          </a:fillRef>
          <a:effectRef idx="0">
            <a:schemeClr val="accent6"/>
          </a:effectRef>
          <a:fontRef idx="minor">
            <a:schemeClr val="dk1"/>
          </a:fontRef>
        </p:style>
        <p:txBody>
          <a:bodyPr wrap="square">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lvl="0" algn="just">
              <a:buFont typeface="Arial" pitchFamily="34" charset="0"/>
              <a:buChar char="•"/>
            </a:pPr>
            <a:r>
              <a:rPr lang="it-IT" sz="2000" b="0" dirty="0" smtClean="0">
                <a:solidFill>
                  <a:schemeClr val="tx1"/>
                </a:solidFill>
                <a:effectLst/>
                <a:latin typeface="+mn-lt"/>
              </a:rPr>
              <a:t> L’eccessiva </a:t>
            </a:r>
            <a:r>
              <a:rPr lang="it-IT" sz="2000" dirty="0" smtClean="0">
                <a:solidFill>
                  <a:schemeClr val="tx1"/>
                </a:solidFill>
                <a:effectLst/>
                <a:latin typeface="+mn-lt"/>
              </a:rPr>
              <a:t>segretezza</a:t>
            </a:r>
            <a:r>
              <a:rPr lang="it-IT" sz="2000" b="0" dirty="0" smtClean="0">
                <a:solidFill>
                  <a:schemeClr val="tx1"/>
                </a:solidFill>
                <a:effectLst/>
                <a:latin typeface="+mn-lt"/>
              </a:rPr>
              <a:t> impedisce che partecipi anche il </a:t>
            </a:r>
            <a:r>
              <a:rPr lang="it-IT" sz="2000" dirty="0" smtClean="0">
                <a:solidFill>
                  <a:schemeClr val="tx1"/>
                </a:solidFill>
                <a:effectLst/>
                <a:latin typeface="+mn-lt"/>
              </a:rPr>
              <a:t>popolo</a:t>
            </a:r>
            <a:r>
              <a:rPr lang="it-IT" sz="2000" b="0" dirty="0" smtClean="0">
                <a:solidFill>
                  <a:schemeClr val="tx1"/>
                </a:solidFill>
                <a:effectLst/>
                <a:latin typeface="+mn-lt"/>
              </a:rPr>
              <a:t> alla rivoluzione</a:t>
            </a:r>
          </a:p>
          <a:p>
            <a:pPr lvl="0" algn="just">
              <a:buFont typeface="Arial" pitchFamily="34" charset="0"/>
              <a:buChar char="•"/>
            </a:pPr>
            <a:r>
              <a:rPr lang="it-IT" sz="2000" b="0" dirty="0" smtClean="0">
                <a:solidFill>
                  <a:schemeClr val="tx1"/>
                </a:solidFill>
                <a:effectLst/>
                <a:latin typeface="+mn-lt"/>
              </a:rPr>
              <a:t> Troppa</a:t>
            </a:r>
            <a:r>
              <a:rPr lang="it-IT" sz="2000" dirty="0" smtClean="0">
                <a:solidFill>
                  <a:schemeClr val="tx1"/>
                </a:solidFill>
                <a:effectLst/>
                <a:latin typeface="+mn-lt"/>
              </a:rPr>
              <a:t> fiducia </a:t>
            </a:r>
            <a:r>
              <a:rPr lang="it-IT" sz="2000" b="0" dirty="0" smtClean="0">
                <a:solidFill>
                  <a:schemeClr val="tx1"/>
                </a:solidFill>
                <a:effectLst/>
                <a:latin typeface="+mn-lt"/>
              </a:rPr>
              <a:t>nell’appoggio dei </a:t>
            </a:r>
            <a:r>
              <a:rPr lang="it-IT" sz="2000" dirty="0" smtClean="0">
                <a:solidFill>
                  <a:schemeClr val="tx1"/>
                </a:solidFill>
                <a:effectLst/>
                <a:latin typeface="+mn-lt"/>
              </a:rPr>
              <a:t>sovrani</a:t>
            </a:r>
          </a:p>
          <a:p>
            <a:pPr lvl="0" algn="just">
              <a:buFont typeface="Arial" pitchFamily="34" charset="0"/>
              <a:buChar char="•"/>
            </a:pPr>
            <a:r>
              <a:rPr lang="it-IT" sz="2000" b="0" dirty="0" smtClean="0">
                <a:solidFill>
                  <a:schemeClr val="tx1"/>
                </a:solidFill>
                <a:effectLst/>
                <a:latin typeface="+mn-lt"/>
              </a:rPr>
              <a:t> Troppa </a:t>
            </a:r>
            <a:r>
              <a:rPr lang="it-IT" sz="2000" dirty="0" smtClean="0">
                <a:solidFill>
                  <a:schemeClr val="tx1"/>
                </a:solidFill>
                <a:effectLst/>
                <a:latin typeface="+mn-lt"/>
              </a:rPr>
              <a:t>fiducia</a:t>
            </a:r>
            <a:r>
              <a:rPr lang="it-IT" sz="2000" b="0" dirty="0" smtClean="0">
                <a:solidFill>
                  <a:schemeClr val="tx1"/>
                </a:solidFill>
                <a:effectLst/>
                <a:latin typeface="+mn-lt"/>
              </a:rPr>
              <a:t> nell’aiuto degli </a:t>
            </a:r>
            <a:r>
              <a:rPr lang="it-IT" sz="2000" dirty="0" smtClean="0">
                <a:solidFill>
                  <a:schemeClr val="tx1"/>
                </a:solidFill>
                <a:effectLst/>
                <a:latin typeface="+mn-lt"/>
              </a:rPr>
              <a:t>stranieri</a:t>
            </a:r>
          </a:p>
          <a:p>
            <a:pPr algn="just">
              <a:buFont typeface="Arial" pitchFamily="34" charset="0"/>
              <a:buChar char="•"/>
            </a:pPr>
            <a:r>
              <a:rPr lang="it-IT" sz="2000" b="0" dirty="0" smtClean="0">
                <a:solidFill>
                  <a:schemeClr val="tx1"/>
                </a:solidFill>
                <a:effectLst/>
                <a:latin typeface="+mn-lt"/>
              </a:rPr>
              <a:t> </a:t>
            </a:r>
            <a:r>
              <a:rPr lang="it-IT" sz="2000" dirty="0" smtClean="0">
                <a:solidFill>
                  <a:schemeClr val="tx1"/>
                </a:solidFill>
                <a:effectLst/>
                <a:latin typeface="+mn-lt"/>
              </a:rPr>
              <a:t>Mancanza di un’organizzazione comune </a:t>
            </a:r>
            <a:r>
              <a:rPr lang="it-IT" sz="2000" b="0" dirty="0" smtClean="0">
                <a:solidFill>
                  <a:schemeClr val="tx1"/>
                </a:solidFill>
                <a:effectLst/>
                <a:latin typeface="+mn-lt"/>
              </a:rPr>
              <a:t>con un unico scopo</a:t>
            </a:r>
          </a:p>
        </p:txBody>
      </p:sp>
      <p:cxnSp>
        <p:nvCxnSpPr>
          <p:cNvPr id="20" name="Connettore 1 19"/>
          <p:cNvCxnSpPr>
            <a:cxnSpLocks noChangeShapeType="1"/>
          </p:cNvCxnSpPr>
          <p:nvPr/>
        </p:nvCxnSpPr>
        <p:spPr bwMode="auto">
          <a:xfrm>
            <a:off x="3571868" y="2214560"/>
            <a:ext cx="500066" cy="285752"/>
          </a:xfrm>
          <a:prstGeom prst="line">
            <a:avLst/>
          </a:prstGeom>
          <a:ln>
            <a:headEnd/>
            <a:tailEnd type="arrow" w="med" len="med"/>
          </a:ln>
          <a:extLst>
            <a:ext uri="{909E8E84-426E-40DD-AFC4-6F175D3DCCD1}">
              <a14:hiddenFill xmlns:a14="http://schemas.microsoft.com/office/drawing/2010/main" xmlns="">
                <a:noFill/>
              </a14:hiddenFill>
            </a:ext>
          </a:extLst>
        </p:spPr>
        <p:style>
          <a:lnRef idx="2">
            <a:schemeClr val="accent6"/>
          </a:lnRef>
          <a:fillRef idx="0">
            <a:schemeClr val="accent6"/>
          </a:fillRef>
          <a:effectRef idx="1">
            <a:schemeClr val="accent6"/>
          </a:effectRef>
          <a:fontRef idx="minor">
            <a:schemeClr val="tx1"/>
          </a:fontRef>
        </p:style>
      </p:cxnSp>
      <p:sp>
        <p:nvSpPr>
          <p:cNvPr id="9" name="CasellaDiTesto 8"/>
          <p:cNvSpPr txBox="1"/>
          <p:nvPr/>
        </p:nvSpPr>
        <p:spPr>
          <a:xfrm>
            <a:off x="1857357" y="1071552"/>
            <a:ext cx="3357586" cy="461665"/>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2400" b="0" dirty="0" smtClean="0">
                <a:solidFill>
                  <a:schemeClr val="tx1"/>
                </a:solidFill>
                <a:effectLst/>
                <a:latin typeface="+mn-lt"/>
              </a:rPr>
              <a:t>Iscritto alla </a:t>
            </a:r>
            <a:r>
              <a:rPr lang="it-IT" sz="2400" dirty="0" smtClean="0">
                <a:solidFill>
                  <a:schemeClr val="tx1"/>
                </a:solidFill>
                <a:effectLst/>
                <a:latin typeface="+mn-lt"/>
              </a:rPr>
              <a:t>Carboneria</a:t>
            </a:r>
          </a:p>
        </p:txBody>
      </p:sp>
      <p:sp>
        <p:nvSpPr>
          <p:cNvPr id="10" name="Titolo 1"/>
          <p:cNvSpPr>
            <a:spLocks noGrp="1"/>
          </p:cNvSpPr>
          <p:nvPr>
            <p:ph type="ctrTitle"/>
          </p:nvPr>
        </p:nvSpPr>
        <p:spPr>
          <a:xfrm>
            <a:off x="428596" y="142858"/>
            <a:ext cx="8643966" cy="1102519"/>
          </a:xfrm>
        </p:spPr>
        <p:txBody>
          <a:bodyPr>
            <a:normAutofit/>
          </a:bodyPr>
          <a:lstStyle/>
          <a:p>
            <a:r>
              <a:rPr lang="it-IT" sz="3200" dirty="0" smtClean="0"/>
              <a:t>Mazzini</a:t>
            </a:r>
            <a:endParaRPr lang="it-IT" sz="3200" dirty="0"/>
          </a:p>
        </p:txBody>
      </p:sp>
      <p:pic>
        <p:nvPicPr>
          <p:cNvPr id="1026" name="Picture 2" descr="Visualizza immagine di origine"/>
          <p:cNvPicPr>
            <a:picLocks noChangeAspect="1" noChangeArrowheads="1"/>
          </p:cNvPicPr>
          <p:nvPr/>
        </p:nvPicPr>
        <p:blipFill>
          <a:blip r:embed="rId3" cstate="print"/>
          <a:srcRect/>
          <a:stretch>
            <a:fillRect/>
          </a:stretch>
        </p:blipFill>
        <p:spPr bwMode="auto">
          <a:xfrm>
            <a:off x="357158" y="1928808"/>
            <a:ext cx="1928826" cy="24086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asellaDiTesto 7"/>
          <p:cNvSpPr txBox="1"/>
          <p:nvPr/>
        </p:nvSpPr>
        <p:spPr>
          <a:xfrm>
            <a:off x="2071670" y="1785932"/>
            <a:ext cx="2490805" cy="461665"/>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2400" b="0" dirty="0" smtClean="0">
                <a:solidFill>
                  <a:schemeClr val="tx1"/>
                </a:solidFill>
                <a:effectLst/>
                <a:latin typeface="+mn-lt"/>
              </a:rPr>
              <a:t>ne critica gli </a:t>
            </a:r>
            <a:r>
              <a:rPr lang="it-IT" sz="2400" dirty="0" smtClean="0">
                <a:solidFill>
                  <a:schemeClr val="tx1"/>
                </a:solidFill>
                <a:effectLst/>
                <a:latin typeface="+mn-lt"/>
              </a:rPr>
              <a:t>errori</a:t>
            </a:r>
          </a:p>
        </p:txBody>
      </p:sp>
      <p:cxnSp>
        <p:nvCxnSpPr>
          <p:cNvPr id="13" name="Connettore 1 12"/>
          <p:cNvCxnSpPr>
            <a:endCxn id="8" idx="0"/>
          </p:cNvCxnSpPr>
          <p:nvPr/>
        </p:nvCxnSpPr>
        <p:spPr>
          <a:xfrm rot="5400000">
            <a:off x="3230158" y="1587098"/>
            <a:ext cx="285750" cy="111919"/>
          </a:xfrm>
          <a:prstGeom prst="line">
            <a:avLst/>
          </a:prstGeom>
        </p:spPr>
        <p:style>
          <a:lnRef idx="2">
            <a:schemeClr val="accent6"/>
          </a:lnRef>
          <a:fillRef idx="0">
            <a:schemeClr val="accent6"/>
          </a:fillRef>
          <a:effectRef idx="1">
            <a:schemeClr val="accent6"/>
          </a:effectRef>
          <a:fontRef idx="minor">
            <a:schemeClr val="tx1"/>
          </a:fontRef>
        </p:style>
      </p:cxnSp>
      <p:sp>
        <p:nvSpPr>
          <p:cNvPr id="14" name="CasellaDiTesto 13"/>
          <p:cNvSpPr txBox="1"/>
          <p:nvPr/>
        </p:nvSpPr>
        <p:spPr>
          <a:xfrm>
            <a:off x="5572132" y="1071552"/>
            <a:ext cx="3357586" cy="830997"/>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2400" b="0" dirty="0" smtClean="0">
                <a:solidFill>
                  <a:schemeClr val="tx1"/>
                </a:solidFill>
                <a:effectLst/>
                <a:latin typeface="+mn-lt"/>
              </a:rPr>
              <a:t>Arrestato; </a:t>
            </a:r>
            <a:r>
              <a:rPr lang="it-IT" sz="2400" dirty="0" smtClean="0">
                <a:solidFill>
                  <a:schemeClr val="tx1"/>
                </a:solidFill>
                <a:effectLst/>
                <a:latin typeface="+mn-lt"/>
              </a:rPr>
              <a:t>esilio</a:t>
            </a:r>
            <a:r>
              <a:rPr lang="it-IT" sz="2400" b="0" dirty="0" smtClean="0">
                <a:solidFill>
                  <a:schemeClr val="tx1"/>
                </a:solidFill>
                <a:effectLst/>
                <a:latin typeface="+mn-lt"/>
              </a:rPr>
              <a:t> a Marsiglia (1831)</a:t>
            </a:r>
            <a:endParaRPr lang="it-IT" sz="2400" dirty="0" smtClean="0">
              <a:solidFill>
                <a:schemeClr val="tx1"/>
              </a:solidFill>
              <a:effectLst/>
              <a:latin typeface="+mn-lt"/>
            </a:endParaRPr>
          </a:p>
        </p:txBody>
      </p:sp>
      <p:cxnSp>
        <p:nvCxnSpPr>
          <p:cNvPr id="15" name="Connettore 1 14"/>
          <p:cNvCxnSpPr>
            <a:stCxn id="9" idx="3"/>
            <a:endCxn id="14" idx="1"/>
          </p:cNvCxnSpPr>
          <p:nvPr/>
        </p:nvCxnSpPr>
        <p:spPr>
          <a:xfrm>
            <a:off x="5214943" y="1302385"/>
            <a:ext cx="357189" cy="184666"/>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9" name="CasellaDiTesto 8"/>
          <p:cNvSpPr txBox="1"/>
          <p:nvPr/>
        </p:nvSpPr>
        <p:spPr>
          <a:xfrm>
            <a:off x="1714480" y="1071552"/>
            <a:ext cx="5491165" cy="830997"/>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2400" b="0" dirty="0" smtClean="0">
                <a:solidFill>
                  <a:schemeClr val="tx1"/>
                </a:solidFill>
                <a:effectLst/>
                <a:latin typeface="+mn-lt"/>
              </a:rPr>
              <a:t>Nel 1831 fonda, per raggiungere i suoi obiettivi, la </a:t>
            </a:r>
            <a:r>
              <a:rPr lang="it-IT" sz="2400" dirty="0" smtClean="0">
                <a:solidFill>
                  <a:srgbClr val="FF0000"/>
                </a:solidFill>
                <a:effectLst/>
                <a:latin typeface="+mn-lt"/>
              </a:rPr>
              <a:t>GIOVINE ITALIA</a:t>
            </a:r>
          </a:p>
        </p:txBody>
      </p:sp>
      <p:sp>
        <p:nvSpPr>
          <p:cNvPr id="10" name="Titolo 1"/>
          <p:cNvSpPr>
            <a:spLocks noGrp="1"/>
          </p:cNvSpPr>
          <p:nvPr>
            <p:ph type="ctrTitle"/>
          </p:nvPr>
        </p:nvSpPr>
        <p:spPr>
          <a:xfrm>
            <a:off x="214282" y="142858"/>
            <a:ext cx="8643966" cy="1102519"/>
          </a:xfrm>
        </p:spPr>
        <p:txBody>
          <a:bodyPr>
            <a:normAutofit/>
          </a:bodyPr>
          <a:lstStyle/>
          <a:p>
            <a:r>
              <a:rPr lang="it-IT" sz="3200" dirty="0" smtClean="0"/>
              <a:t>Mazzini</a:t>
            </a:r>
            <a:endParaRPr lang="it-IT" sz="3200" dirty="0"/>
          </a:p>
        </p:txBody>
      </p:sp>
      <p:pic>
        <p:nvPicPr>
          <p:cNvPr id="1026" name="Picture 2" descr="Visualizza immagine di origine"/>
          <p:cNvPicPr>
            <a:picLocks noChangeAspect="1" noChangeArrowheads="1"/>
          </p:cNvPicPr>
          <p:nvPr/>
        </p:nvPicPr>
        <p:blipFill>
          <a:blip r:embed="rId3" cstate="print"/>
          <a:srcRect/>
          <a:stretch>
            <a:fillRect/>
          </a:stretch>
        </p:blipFill>
        <p:spPr bwMode="auto">
          <a:xfrm>
            <a:off x="2285984" y="2071684"/>
            <a:ext cx="1000132" cy="1248916"/>
          </a:xfrm>
          <a:prstGeom prst="rect">
            <a:avLst/>
          </a:prstGeom>
          <a:noFill/>
        </p:spPr>
      </p:pic>
      <p:sp>
        <p:nvSpPr>
          <p:cNvPr id="11" name="CasellaDiTesto 10"/>
          <p:cNvSpPr txBox="1"/>
          <p:nvPr/>
        </p:nvSpPr>
        <p:spPr>
          <a:xfrm>
            <a:off x="785786" y="3643320"/>
            <a:ext cx="7643866" cy="442674"/>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a:r>
              <a:rPr lang="it-IT" sz="2000" b="1" dirty="0" smtClean="0"/>
              <a:t>Deve coordinare l’insurrezione</a:t>
            </a:r>
            <a:endParaRPr lang="it-IT" sz="2000" dirty="0"/>
          </a:p>
        </p:txBody>
      </p:sp>
      <p:pic>
        <p:nvPicPr>
          <p:cNvPr id="12" name="Immagine 105"/>
          <p:cNvPicPr>
            <a:picLocks noChangeAspect="1"/>
          </p:cNvPicPr>
          <p:nvPr/>
        </p:nvPicPr>
        <p:blipFill>
          <a:blip r:embed="rId4" cstate="print"/>
          <a:srcRect/>
          <a:stretch>
            <a:fillRect/>
          </a:stretch>
        </p:blipFill>
        <p:spPr bwMode="auto">
          <a:xfrm>
            <a:off x="4857752" y="2000246"/>
            <a:ext cx="1924050" cy="12703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9" name="CasellaDiTesto 8"/>
          <p:cNvSpPr txBox="1"/>
          <p:nvPr/>
        </p:nvSpPr>
        <p:spPr>
          <a:xfrm>
            <a:off x="1000100" y="1571618"/>
            <a:ext cx="6848487" cy="2862322"/>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lgn="just">
              <a:defRPr/>
            </a:pPr>
            <a:r>
              <a:rPr lang="it-IT" sz="2000" b="0" dirty="0" smtClean="0">
                <a:solidFill>
                  <a:schemeClr val="tx1"/>
                </a:solidFill>
                <a:effectLst/>
                <a:latin typeface="+mn-lt"/>
              </a:rPr>
              <a:t>“La Giovine Italia è la </a:t>
            </a:r>
            <a:r>
              <a:rPr lang="it-IT" sz="2000" dirty="0" smtClean="0">
                <a:solidFill>
                  <a:schemeClr val="tx1"/>
                </a:solidFill>
                <a:effectLst/>
                <a:latin typeface="+mn-lt"/>
              </a:rPr>
              <a:t>fratellanza</a:t>
            </a:r>
            <a:r>
              <a:rPr lang="it-IT" sz="2000" b="0" dirty="0" smtClean="0">
                <a:solidFill>
                  <a:schemeClr val="tx1"/>
                </a:solidFill>
                <a:effectLst/>
                <a:latin typeface="+mn-lt"/>
              </a:rPr>
              <a:t> degli Italiani credenti in una legge di progresso e di dovere; i quali, convinti che l’Italia è chiamata ad essere </a:t>
            </a:r>
            <a:r>
              <a:rPr lang="it-IT" sz="2000" dirty="0" smtClean="0">
                <a:solidFill>
                  <a:schemeClr val="tx1"/>
                </a:solidFill>
                <a:effectLst/>
                <a:latin typeface="+mn-lt"/>
              </a:rPr>
              <a:t>nazione</a:t>
            </a:r>
            <a:r>
              <a:rPr lang="it-IT" sz="2000" b="0" dirty="0" smtClean="0">
                <a:solidFill>
                  <a:schemeClr val="tx1"/>
                </a:solidFill>
                <a:effectLst/>
                <a:latin typeface="+mn-lt"/>
              </a:rPr>
              <a:t> – che può con forze proprie crearsi tale – che il mal esito dei tentativi passati spetta, non alla debolezza, ma alla pessima direzione degli elementi rivoluzionari – che il segreto della potenza è nella costanza e nell’unità degli sforzi – </a:t>
            </a:r>
            <a:r>
              <a:rPr lang="it-IT" sz="2000" dirty="0" smtClean="0">
                <a:solidFill>
                  <a:schemeClr val="tx1"/>
                </a:solidFill>
                <a:effectLst/>
                <a:latin typeface="+mn-lt"/>
              </a:rPr>
              <a:t>consacrano, uniti in associazione, il pensiero e l’azione al grande intento di restituire l’Italia in nazione di liberi ed eguali una, indipendente, sovrana</a:t>
            </a:r>
            <a:r>
              <a:rPr lang="it-IT" sz="2000" b="0" dirty="0" smtClean="0">
                <a:solidFill>
                  <a:schemeClr val="tx1"/>
                </a:solidFill>
                <a:effectLst/>
                <a:latin typeface="+mn-lt"/>
              </a:rPr>
              <a:t>”.</a:t>
            </a:r>
          </a:p>
        </p:txBody>
      </p:sp>
      <p:sp>
        <p:nvSpPr>
          <p:cNvPr id="10" name="Titolo 1"/>
          <p:cNvSpPr>
            <a:spLocks noGrp="1"/>
          </p:cNvSpPr>
          <p:nvPr>
            <p:ph type="ctrTitle"/>
          </p:nvPr>
        </p:nvSpPr>
        <p:spPr>
          <a:xfrm>
            <a:off x="214282" y="142858"/>
            <a:ext cx="8643966" cy="1102519"/>
          </a:xfrm>
        </p:spPr>
        <p:txBody>
          <a:bodyPr>
            <a:normAutofit/>
          </a:bodyPr>
          <a:lstStyle/>
          <a:p>
            <a:r>
              <a:rPr lang="it-IT" sz="3200" dirty="0" smtClean="0"/>
              <a:t>Mazzini</a:t>
            </a:r>
            <a:endParaRPr lang="it-IT" sz="3200" dirty="0"/>
          </a:p>
        </p:txBody>
      </p:sp>
      <p:pic>
        <p:nvPicPr>
          <p:cNvPr id="12" name="Immagine 105"/>
          <p:cNvPicPr>
            <a:picLocks noChangeAspect="1"/>
          </p:cNvPicPr>
          <p:nvPr/>
        </p:nvPicPr>
        <p:blipFill>
          <a:blip r:embed="rId3" cstate="print"/>
          <a:srcRect/>
          <a:stretch>
            <a:fillRect/>
          </a:stretch>
        </p:blipFill>
        <p:spPr bwMode="auto">
          <a:xfrm>
            <a:off x="1071538" y="285734"/>
            <a:ext cx="1731116" cy="1143008"/>
          </a:xfrm>
          <a:prstGeom prst="rect">
            <a:avLst/>
          </a:prstGeom>
          <a:noFill/>
          <a:ln w="9525">
            <a:noFill/>
            <a:miter lim="800000"/>
            <a:headEnd/>
            <a:tailEnd/>
          </a:ln>
        </p:spPr>
      </p:pic>
      <p:sp>
        <p:nvSpPr>
          <p:cNvPr id="1025" name="Rectangle 1"/>
          <p:cNvSpPr>
            <a:spLocks noChangeArrowheads="1"/>
          </p:cNvSpPr>
          <p:nvPr/>
        </p:nvSpPr>
        <p:spPr bwMode="auto">
          <a:xfrm>
            <a:off x="3571868" y="4643452"/>
            <a:ext cx="514353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Dall’«istruzione generale per gli affratellati nella Giovine Italia», 1831</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19" name="CasellaDiTesto 18"/>
          <p:cNvSpPr txBox="1"/>
          <p:nvPr/>
        </p:nvSpPr>
        <p:spPr>
          <a:xfrm>
            <a:off x="1285852" y="1785932"/>
            <a:ext cx="6348421" cy="442674"/>
          </a:xfrm>
          <a:prstGeom prst="roundRect">
            <a:avLst/>
          </a:prstGeom>
          <a:ln/>
        </p:spPr>
        <p:style>
          <a:lnRef idx="2">
            <a:schemeClr val="accent6"/>
          </a:lnRef>
          <a:fillRef idx="1">
            <a:schemeClr val="lt1"/>
          </a:fillRef>
          <a:effectRef idx="0">
            <a:schemeClr val="accent6"/>
          </a:effectRef>
          <a:fontRef idx="minor">
            <a:schemeClr val="dk1"/>
          </a:fontRef>
        </p:style>
        <p:txBody>
          <a:bodyPr wrap="square">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lvl="0"/>
            <a:r>
              <a:rPr lang="it-IT" sz="2000" b="0" dirty="0" smtClean="0">
                <a:solidFill>
                  <a:schemeClr val="tx1"/>
                </a:solidFill>
                <a:effectLst/>
              </a:rPr>
              <a:t>“Italia: </a:t>
            </a:r>
            <a:r>
              <a:rPr lang="it-IT" sz="2000" dirty="0" smtClean="0">
                <a:solidFill>
                  <a:srgbClr val="FF0000"/>
                </a:solidFill>
                <a:effectLst/>
              </a:rPr>
              <a:t>una, indipendente, libera, repubblicana</a:t>
            </a:r>
            <a:r>
              <a:rPr lang="it-IT" sz="2000" b="0" dirty="0" smtClean="0">
                <a:solidFill>
                  <a:schemeClr val="tx1"/>
                </a:solidFill>
                <a:effectLst/>
              </a:rPr>
              <a:t>”</a:t>
            </a:r>
            <a:endParaRPr lang="it-IT" sz="2000" b="0" dirty="0" smtClean="0">
              <a:solidFill>
                <a:schemeClr val="tx1"/>
              </a:solidFill>
              <a:effectLst/>
              <a:latin typeface="+mn-lt"/>
            </a:endParaRPr>
          </a:p>
        </p:txBody>
      </p:sp>
      <p:sp>
        <p:nvSpPr>
          <p:cNvPr id="9" name="CasellaDiTesto 8"/>
          <p:cNvSpPr txBox="1"/>
          <p:nvPr/>
        </p:nvSpPr>
        <p:spPr>
          <a:xfrm>
            <a:off x="1714480" y="1071552"/>
            <a:ext cx="5491165" cy="461665"/>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2400" b="0" dirty="0" smtClean="0">
                <a:solidFill>
                  <a:schemeClr val="tx1"/>
                </a:solidFill>
                <a:effectLst/>
                <a:latin typeface="+mn-lt"/>
              </a:rPr>
              <a:t>elabora un suo </a:t>
            </a:r>
            <a:r>
              <a:rPr lang="it-IT" sz="2400" dirty="0" smtClean="0">
                <a:solidFill>
                  <a:schemeClr val="tx1"/>
                </a:solidFill>
                <a:effectLst/>
                <a:latin typeface="+mn-lt"/>
              </a:rPr>
              <a:t>progetto</a:t>
            </a:r>
            <a:r>
              <a:rPr lang="it-IT" sz="2400" b="0" dirty="0" smtClean="0">
                <a:solidFill>
                  <a:schemeClr val="tx1"/>
                </a:solidFill>
                <a:effectLst/>
                <a:latin typeface="+mn-lt"/>
              </a:rPr>
              <a:t> </a:t>
            </a:r>
            <a:r>
              <a:rPr lang="it-IT" sz="2400" dirty="0" smtClean="0">
                <a:solidFill>
                  <a:schemeClr val="tx1"/>
                </a:solidFill>
                <a:effectLst/>
                <a:latin typeface="+mn-lt"/>
              </a:rPr>
              <a:t>politico</a:t>
            </a:r>
          </a:p>
        </p:txBody>
      </p:sp>
      <p:sp>
        <p:nvSpPr>
          <p:cNvPr id="10" name="Titolo 1"/>
          <p:cNvSpPr>
            <a:spLocks noGrp="1"/>
          </p:cNvSpPr>
          <p:nvPr>
            <p:ph type="ctrTitle"/>
          </p:nvPr>
        </p:nvSpPr>
        <p:spPr>
          <a:xfrm>
            <a:off x="428596" y="142858"/>
            <a:ext cx="8643966" cy="1102519"/>
          </a:xfrm>
        </p:spPr>
        <p:txBody>
          <a:bodyPr>
            <a:normAutofit/>
          </a:bodyPr>
          <a:lstStyle/>
          <a:p>
            <a:r>
              <a:rPr lang="it-IT" sz="3200" dirty="0" smtClean="0"/>
              <a:t>Mazzini</a:t>
            </a:r>
            <a:endParaRPr lang="it-IT" sz="3200" dirty="0"/>
          </a:p>
        </p:txBody>
      </p:sp>
      <p:pic>
        <p:nvPicPr>
          <p:cNvPr id="1026" name="Picture 2" descr="Visualizza immagine di origine"/>
          <p:cNvPicPr>
            <a:picLocks noChangeAspect="1" noChangeArrowheads="1"/>
          </p:cNvPicPr>
          <p:nvPr/>
        </p:nvPicPr>
        <p:blipFill>
          <a:blip r:embed="rId3" cstate="print"/>
          <a:srcRect/>
          <a:stretch>
            <a:fillRect/>
          </a:stretch>
        </p:blipFill>
        <p:spPr bwMode="auto">
          <a:xfrm>
            <a:off x="357158" y="1214428"/>
            <a:ext cx="800906" cy="1000132"/>
          </a:xfrm>
          <a:prstGeom prst="rect">
            <a:avLst/>
          </a:prstGeom>
          <a:noFill/>
        </p:spPr>
      </p:pic>
      <p:sp>
        <p:nvSpPr>
          <p:cNvPr id="11" name="CasellaDiTesto 10"/>
          <p:cNvSpPr txBox="1"/>
          <p:nvPr/>
        </p:nvSpPr>
        <p:spPr>
          <a:xfrm>
            <a:off x="642910" y="2571750"/>
            <a:ext cx="7643866" cy="146423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buFont typeface="Arial" pitchFamily="34" charset="0"/>
              <a:buChar char="•"/>
            </a:pPr>
            <a:r>
              <a:rPr lang="it-IT" sz="2000" dirty="0" smtClean="0"/>
              <a:t> idea di un’</a:t>
            </a:r>
            <a:r>
              <a:rPr lang="it-IT" sz="2000" b="1" dirty="0" smtClean="0"/>
              <a:t>unità</a:t>
            </a:r>
            <a:r>
              <a:rPr lang="it-IT" sz="2000" dirty="0" smtClean="0"/>
              <a:t> italiana (l’Italia era da secoli divisa)</a:t>
            </a:r>
          </a:p>
          <a:p>
            <a:pPr lvl="0">
              <a:buFont typeface="Arial" pitchFamily="34" charset="0"/>
              <a:buChar char="•"/>
            </a:pPr>
            <a:r>
              <a:rPr lang="it-IT" sz="2000" dirty="0" smtClean="0"/>
              <a:t> </a:t>
            </a:r>
            <a:r>
              <a:rPr lang="it-IT" sz="2000" b="1" dirty="0" smtClean="0"/>
              <a:t>indipendente</a:t>
            </a:r>
            <a:r>
              <a:rPr lang="it-IT" sz="2000" dirty="0" smtClean="0"/>
              <a:t> e </a:t>
            </a:r>
            <a:r>
              <a:rPr lang="it-IT" sz="2000" b="1" dirty="0" smtClean="0"/>
              <a:t>libera</a:t>
            </a:r>
            <a:r>
              <a:rPr lang="it-IT" sz="2000" dirty="0" smtClean="0"/>
              <a:t> dagli stranieri</a:t>
            </a:r>
          </a:p>
          <a:p>
            <a:pPr>
              <a:buFont typeface="Arial" pitchFamily="34" charset="0"/>
              <a:buChar char="•"/>
            </a:pPr>
            <a:r>
              <a:rPr lang="it-IT" sz="2000" dirty="0" smtClean="0"/>
              <a:t> e </a:t>
            </a:r>
            <a:r>
              <a:rPr lang="it-IT" sz="2000" b="1" dirty="0" smtClean="0"/>
              <a:t>repubblicana</a:t>
            </a:r>
            <a:r>
              <a:rPr lang="it-IT" sz="2000" dirty="0" smtClean="0"/>
              <a:t> (anche negli altri Stati d’Europa l’organizzazione repubblicana non veniva presa in considerazione)</a:t>
            </a:r>
            <a:endParaRPr lang="it-IT" sz="2000" dirty="0"/>
          </a:p>
        </p:txBody>
      </p:sp>
      <p:sp>
        <p:nvSpPr>
          <p:cNvPr id="12" name="Freccia in giù 11"/>
          <p:cNvSpPr/>
          <p:nvPr/>
        </p:nvSpPr>
        <p:spPr>
          <a:xfrm>
            <a:off x="4286248" y="2285998"/>
            <a:ext cx="285752" cy="21431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13" name="CasellaDiTesto 12"/>
          <p:cNvSpPr txBox="1"/>
          <p:nvPr/>
        </p:nvSpPr>
        <p:spPr>
          <a:xfrm>
            <a:off x="785786" y="4214824"/>
            <a:ext cx="7643866" cy="442674"/>
          </a:xfrm>
          <a:prstGeom prst="roundRect">
            <a:avLst/>
          </a:prstGeom>
          <a:ln>
            <a:prstDash val="dash"/>
          </a:ln>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a:r>
              <a:rPr lang="it-IT" sz="2000" dirty="0" smtClean="0"/>
              <a:t>Centralità delle </a:t>
            </a:r>
            <a:r>
              <a:rPr lang="it-IT" sz="2000" b="1" dirty="0" smtClean="0"/>
              <a:t>idee </a:t>
            </a:r>
            <a:r>
              <a:rPr lang="it-IT" sz="2000" b="1" dirty="0" err="1" smtClean="0">
                <a:solidFill>
                  <a:srgbClr val="FF0000"/>
                </a:solidFill>
              </a:rPr>
              <a:t>democratico-repubblicane</a:t>
            </a:r>
            <a:r>
              <a:rPr lang="it-IT" sz="2000" b="1" dirty="0" smtClean="0"/>
              <a:t> </a:t>
            </a:r>
            <a:r>
              <a:rPr lang="it-IT" sz="2000" dirty="0" smtClean="0"/>
              <a:t>e di </a:t>
            </a:r>
            <a:r>
              <a:rPr lang="it-IT" sz="2000" b="1" dirty="0" smtClean="0">
                <a:solidFill>
                  <a:srgbClr val="FF0000"/>
                </a:solidFill>
              </a:rPr>
              <a:t>nazione</a:t>
            </a:r>
            <a:endParaRPr lang="it-IT" sz="2000" b="1" dirty="0">
              <a:solidFill>
                <a:srgbClr val="FF0000"/>
              </a:solidFill>
            </a:endParaRPr>
          </a:p>
        </p:txBody>
      </p:sp>
      <p:sp>
        <p:nvSpPr>
          <p:cNvPr id="14" name="CasellaDiTesto 13"/>
          <p:cNvSpPr txBox="1"/>
          <p:nvPr/>
        </p:nvSpPr>
        <p:spPr>
          <a:xfrm rot="20952553">
            <a:off x="160827" y="673061"/>
            <a:ext cx="2653147" cy="442674"/>
          </a:xfrm>
          <a:prstGeom prst="roundRect">
            <a:avLst/>
          </a:prstGeom>
          <a:ln/>
        </p:spPr>
        <p:style>
          <a:lnRef idx="2">
            <a:schemeClr val="accent6"/>
          </a:lnRef>
          <a:fillRef idx="1">
            <a:schemeClr val="lt1"/>
          </a:fillRef>
          <a:effectRef idx="0">
            <a:schemeClr val="accent6"/>
          </a:effectRef>
          <a:fontRef idx="minor">
            <a:schemeClr val="dk1"/>
          </a:fontRef>
        </p:style>
        <p:txBody>
          <a:bodyPr wrap="square">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lvl="0"/>
            <a:r>
              <a:rPr lang="it-IT" sz="2000" b="0" dirty="0" smtClean="0">
                <a:solidFill>
                  <a:schemeClr val="tx1"/>
                </a:solidFill>
                <a:effectLst/>
              </a:rPr>
              <a:t>“Pensiero e azione”</a:t>
            </a:r>
            <a:endParaRPr lang="it-IT" sz="2000" b="0" dirty="0" smtClean="0">
              <a:solidFill>
                <a:schemeClr val="tx1"/>
              </a:solidFill>
              <a:effectLst/>
              <a:latin typeface="+mn-lt"/>
            </a:endParaRPr>
          </a:p>
        </p:txBody>
      </p:sp>
      <p:cxnSp>
        <p:nvCxnSpPr>
          <p:cNvPr id="16" name="Connettore 1 15"/>
          <p:cNvCxnSpPr>
            <a:stCxn id="9" idx="2"/>
            <a:endCxn id="19" idx="0"/>
          </p:cNvCxnSpPr>
          <p:nvPr/>
        </p:nvCxnSpPr>
        <p:spPr>
          <a:xfrm rot="5400000">
            <a:off x="4333706" y="1659574"/>
            <a:ext cx="252715" cy="0"/>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9" name="CasellaDiTesto 8"/>
          <p:cNvSpPr txBox="1"/>
          <p:nvPr/>
        </p:nvSpPr>
        <p:spPr>
          <a:xfrm>
            <a:off x="1714480" y="1071552"/>
            <a:ext cx="5491165" cy="461665"/>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2400" b="0" dirty="0" smtClean="0">
                <a:solidFill>
                  <a:schemeClr val="tx1"/>
                </a:solidFill>
                <a:effectLst/>
                <a:latin typeface="+mn-lt"/>
              </a:rPr>
              <a:t>Gli strumenti per realizzare il progetto</a:t>
            </a:r>
            <a:endParaRPr lang="it-IT" sz="2400" dirty="0" smtClean="0">
              <a:solidFill>
                <a:schemeClr val="tx1"/>
              </a:solidFill>
              <a:effectLst/>
              <a:latin typeface="+mn-lt"/>
            </a:endParaRPr>
          </a:p>
        </p:txBody>
      </p:sp>
      <p:sp>
        <p:nvSpPr>
          <p:cNvPr id="10" name="Titolo 1"/>
          <p:cNvSpPr>
            <a:spLocks noGrp="1"/>
          </p:cNvSpPr>
          <p:nvPr>
            <p:ph type="ctrTitle"/>
          </p:nvPr>
        </p:nvSpPr>
        <p:spPr>
          <a:xfrm>
            <a:off x="428596" y="142858"/>
            <a:ext cx="8643966" cy="1102519"/>
          </a:xfrm>
        </p:spPr>
        <p:txBody>
          <a:bodyPr>
            <a:normAutofit/>
          </a:bodyPr>
          <a:lstStyle/>
          <a:p>
            <a:r>
              <a:rPr lang="it-IT" sz="3200" dirty="0" smtClean="0"/>
              <a:t>Mazzini</a:t>
            </a:r>
            <a:endParaRPr lang="it-IT" sz="3200" dirty="0"/>
          </a:p>
        </p:txBody>
      </p:sp>
      <p:pic>
        <p:nvPicPr>
          <p:cNvPr id="1026" name="Picture 2" descr="Visualizza immagine di origine"/>
          <p:cNvPicPr>
            <a:picLocks noChangeAspect="1" noChangeArrowheads="1"/>
          </p:cNvPicPr>
          <p:nvPr/>
        </p:nvPicPr>
        <p:blipFill>
          <a:blip r:embed="rId3" cstate="print"/>
          <a:srcRect/>
          <a:stretch>
            <a:fillRect/>
          </a:stretch>
        </p:blipFill>
        <p:spPr bwMode="auto">
          <a:xfrm>
            <a:off x="500034" y="928676"/>
            <a:ext cx="800906" cy="1000132"/>
          </a:xfrm>
          <a:prstGeom prst="rect">
            <a:avLst/>
          </a:prstGeom>
          <a:noFill/>
        </p:spPr>
      </p:pic>
      <p:sp>
        <p:nvSpPr>
          <p:cNvPr id="8" name="Freccia in giù 7"/>
          <p:cNvSpPr/>
          <p:nvPr/>
        </p:nvSpPr>
        <p:spPr>
          <a:xfrm>
            <a:off x="4357686" y="1643056"/>
            <a:ext cx="285752" cy="21431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11" name="CasellaDiTesto 10"/>
          <p:cNvSpPr txBox="1"/>
          <p:nvPr/>
        </p:nvSpPr>
        <p:spPr>
          <a:xfrm>
            <a:off x="1000100" y="2143122"/>
            <a:ext cx="7643866" cy="1123712"/>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buFont typeface="Arial" pitchFamily="34" charset="0"/>
              <a:buChar char="•"/>
            </a:pPr>
            <a:r>
              <a:rPr lang="it-IT" sz="2000" dirty="0" smtClean="0"/>
              <a:t> la </a:t>
            </a:r>
            <a:r>
              <a:rPr lang="it-IT" sz="2000" b="1" dirty="0" smtClean="0">
                <a:solidFill>
                  <a:srgbClr val="FF0000"/>
                </a:solidFill>
              </a:rPr>
              <a:t>propaganda</a:t>
            </a:r>
            <a:r>
              <a:rPr lang="it-IT" sz="2000" dirty="0" smtClean="0"/>
              <a:t> (far conoscere a tutti, con linguaggio semplice, quali sono gli obiettivi)</a:t>
            </a:r>
          </a:p>
          <a:p>
            <a:pPr>
              <a:buFont typeface="Arial" pitchFamily="34" charset="0"/>
              <a:buChar char="•"/>
            </a:pPr>
            <a:r>
              <a:rPr lang="it-IT" sz="2000" dirty="0" smtClean="0"/>
              <a:t> l’</a:t>
            </a:r>
            <a:r>
              <a:rPr lang="it-IT" sz="2000" b="1" dirty="0" smtClean="0">
                <a:solidFill>
                  <a:srgbClr val="FF0000"/>
                </a:solidFill>
              </a:rPr>
              <a:t>insurrezione</a:t>
            </a:r>
            <a:r>
              <a:rPr lang="it-IT" sz="2000" dirty="0" smtClean="0"/>
              <a:t> (la rivoluzione deve essere </a:t>
            </a:r>
            <a:r>
              <a:rPr lang="it-IT" sz="2000" b="1" u="sng" dirty="0" smtClean="0"/>
              <a:t>del popolo</a:t>
            </a:r>
            <a:r>
              <a:rPr lang="it-IT" sz="2000" dirty="0" smtClean="0"/>
              <a:t>)</a:t>
            </a:r>
            <a:endParaRPr lang="it-IT" sz="2000" dirty="0"/>
          </a:p>
        </p:txBody>
      </p:sp>
      <p:sp>
        <p:nvSpPr>
          <p:cNvPr id="19" name="CasellaDiTesto 18"/>
          <p:cNvSpPr txBox="1"/>
          <p:nvPr/>
        </p:nvSpPr>
        <p:spPr>
          <a:xfrm rot="20952553">
            <a:off x="160826" y="407634"/>
            <a:ext cx="2653147" cy="442674"/>
          </a:xfrm>
          <a:prstGeom prst="roundRect">
            <a:avLst/>
          </a:prstGeom>
          <a:ln/>
        </p:spPr>
        <p:style>
          <a:lnRef idx="2">
            <a:schemeClr val="accent6"/>
          </a:lnRef>
          <a:fillRef idx="1">
            <a:schemeClr val="lt1"/>
          </a:fillRef>
          <a:effectRef idx="0">
            <a:schemeClr val="accent6"/>
          </a:effectRef>
          <a:fontRef idx="minor">
            <a:schemeClr val="dk1"/>
          </a:fontRef>
        </p:style>
        <p:txBody>
          <a:bodyPr wrap="square">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lvl="0"/>
            <a:r>
              <a:rPr lang="it-IT" sz="2000" b="0" dirty="0" smtClean="0">
                <a:solidFill>
                  <a:schemeClr val="tx1"/>
                </a:solidFill>
                <a:effectLst/>
              </a:rPr>
              <a:t>“Pensiero e azione”</a:t>
            </a:r>
            <a:endParaRPr lang="it-IT" sz="2000" b="0" dirty="0" smtClean="0">
              <a:solidFill>
                <a:schemeClr val="tx1"/>
              </a:solidFill>
              <a:effectLst/>
              <a:latin typeface="+mn-lt"/>
            </a:endParaRPr>
          </a:p>
        </p:txBody>
      </p:sp>
      <p:sp>
        <p:nvSpPr>
          <p:cNvPr id="13" name="Rettangolo 12"/>
          <p:cNvSpPr/>
          <p:nvPr/>
        </p:nvSpPr>
        <p:spPr>
          <a:xfrm>
            <a:off x="857224" y="3500444"/>
            <a:ext cx="7500990" cy="1200329"/>
          </a:xfrm>
          <a:prstGeom prst="rect">
            <a:avLst/>
          </a:prstGeom>
          <a:ln>
            <a:solidFill>
              <a:schemeClr val="tx1"/>
            </a:solidFill>
            <a:prstDash val="lgDash"/>
          </a:ln>
        </p:spPr>
        <p:txBody>
          <a:bodyPr wrap="square">
            <a:spAutoFit/>
          </a:bodyPr>
          <a:lstStyle/>
          <a:p>
            <a:pPr algn="just"/>
            <a:r>
              <a:rPr lang="it-IT" dirty="0" smtClean="0"/>
              <a:t>“Qualunque presume chiamare il popolo all’armi, deve potergli dire il perché. [...] Per queste ragioni, la Giovine Italia dichiara senza reticenza a’ suoi fratelli di patria il programma in nome del quale essa intende combattere. [...] La Giovine Italia è repubblicana e unitaria”.</a:t>
            </a:r>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14348" y="214296"/>
            <a:ext cx="7772400" cy="1102519"/>
          </a:xfrm>
        </p:spPr>
        <p:txBody>
          <a:bodyPr>
            <a:normAutofit/>
          </a:bodyPr>
          <a:lstStyle/>
          <a:p>
            <a:r>
              <a:rPr lang="it-IT" sz="3200" dirty="0" smtClean="0"/>
              <a:t>RISORGIMENTO</a:t>
            </a:r>
            <a:endParaRPr lang="it-IT" sz="3200" dirty="0"/>
          </a:p>
        </p:txBody>
      </p:sp>
      <p:sp>
        <p:nvSpPr>
          <p:cNvPr id="3" name="CasellaDiTesto 2"/>
          <p:cNvSpPr txBox="1"/>
          <p:nvPr/>
        </p:nvSpPr>
        <p:spPr>
          <a:xfrm>
            <a:off x="928662" y="1643056"/>
            <a:ext cx="7429552"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2800" dirty="0" smtClean="0"/>
              <a:t>Difficile mantenimento dell’equilibrio:</a:t>
            </a:r>
          </a:p>
          <a:p>
            <a:pPr>
              <a:buFontTx/>
              <a:buChar char="-"/>
            </a:pPr>
            <a:r>
              <a:rPr lang="it-IT" sz="2800" dirty="0" smtClean="0"/>
              <a:t> Circolazione delle </a:t>
            </a:r>
            <a:r>
              <a:rPr lang="it-IT" sz="2800" b="1" dirty="0" smtClean="0"/>
              <a:t>idee</a:t>
            </a:r>
            <a:r>
              <a:rPr lang="it-IT" sz="2800" dirty="0" smtClean="0"/>
              <a:t> della Rivoluzione</a:t>
            </a:r>
          </a:p>
          <a:p>
            <a:pPr>
              <a:buFontTx/>
              <a:buChar char="-"/>
            </a:pPr>
            <a:r>
              <a:rPr lang="it-IT" sz="2800" dirty="0" smtClean="0"/>
              <a:t> Ideali </a:t>
            </a:r>
            <a:r>
              <a:rPr lang="it-IT" sz="2800" b="1" dirty="0" smtClean="0"/>
              <a:t>patriottici</a:t>
            </a:r>
          </a:p>
          <a:p>
            <a:pPr lvl="1">
              <a:buFontTx/>
              <a:buChar char="-"/>
            </a:pPr>
            <a:r>
              <a:rPr lang="it-IT" sz="2800" dirty="0" smtClean="0"/>
              <a:t> </a:t>
            </a:r>
            <a:r>
              <a:rPr lang="it-IT" sz="2400" dirty="0" smtClean="0"/>
              <a:t>Indipendenza dagli stranieri</a:t>
            </a:r>
            <a:endParaRPr lang="it-IT"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p:cNvSpPr/>
          <p:nvPr/>
        </p:nvSpPr>
        <p:spPr>
          <a:xfrm>
            <a:off x="214282" y="249853"/>
            <a:ext cx="8643998" cy="4750789"/>
          </a:xfrm>
          <a:prstGeom prst="rect">
            <a:avLst/>
          </a:prstGeom>
          <a:ln>
            <a:solidFill>
              <a:schemeClr val="tx1"/>
            </a:solidFill>
            <a:prstDash val="lgDash"/>
          </a:ln>
        </p:spPr>
        <p:txBody>
          <a:bodyPr wrap="square">
            <a:spAutoFit/>
          </a:bodyPr>
          <a:lstStyle/>
          <a:p>
            <a:r>
              <a:rPr lang="it-IT" sz="1200" u="sng" dirty="0" smtClean="0"/>
              <a:t>Ogni iniziato nella Giovine Italia pronunzierà davanti all’iniziatore la </a:t>
            </a:r>
            <a:r>
              <a:rPr lang="it-IT" sz="1200" b="1" u="sng" dirty="0" err="1" smtClean="0">
                <a:solidFill>
                  <a:srgbClr val="FF0000"/>
                </a:solidFill>
              </a:rPr>
              <a:t>formola</a:t>
            </a:r>
            <a:r>
              <a:rPr lang="it-IT" sz="1200" b="1" u="sng" dirty="0" smtClean="0">
                <a:solidFill>
                  <a:srgbClr val="FF0000"/>
                </a:solidFill>
              </a:rPr>
              <a:t> di promessa seguente</a:t>
            </a:r>
            <a:r>
              <a:rPr lang="it-IT" sz="1200" dirty="0" smtClean="0"/>
              <a:t>:</a:t>
            </a:r>
          </a:p>
          <a:p>
            <a:r>
              <a:rPr lang="it-IT" sz="1200" dirty="0" smtClean="0"/>
              <a:t>Nel nome di </a:t>
            </a:r>
            <a:r>
              <a:rPr lang="it-IT" sz="1200" b="1" dirty="0" smtClean="0"/>
              <a:t>Dio</a:t>
            </a:r>
            <a:r>
              <a:rPr lang="it-IT" sz="1200" dirty="0" smtClean="0"/>
              <a:t> e dell’Italia,</a:t>
            </a:r>
          </a:p>
          <a:p>
            <a:r>
              <a:rPr lang="it-IT" sz="1200" dirty="0" smtClean="0"/>
              <a:t>Nel nome di tutti i martiri della </a:t>
            </a:r>
            <a:r>
              <a:rPr lang="it-IT" sz="1200" b="1" dirty="0" smtClean="0"/>
              <a:t>santa causa </a:t>
            </a:r>
            <a:r>
              <a:rPr lang="it-IT" sz="1200" dirty="0" smtClean="0"/>
              <a:t>italiana, caduti sotto i colpi della tirannide, straniera o domestica,</a:t>
            </a:r>
          </a:p>
          <a:p>
            <a:r>
              <a:rPr lang="it-IT" sz="1200" dirty="0" smtClean="0"/>
              <a:t>Pei doveri che mi legano alla terra ove Dio m’ha posto, e ai fratelli che Dio m’ha dati – per l’amore, innato in ogni uomo, ai luoghi dove nacque mia madre e dove vivranno i miei figli – per l’odio, innato in ogni uomo, al male, all’ingiustizia, all’usurpazione, all’arbitrio – pel rossore ch’io sento in faccia ai cittadini dell’altre nazioni del non avere nome né diritti di cittadino, né bandiera di nazione, né patria – pel fremito dell’anima mia creata alla libertà, impotente ad esercitarla, creata all’attività nel bene e impotente a farlo nel silenzio e nell’isolamento della servitù – per la memoria dell’antica potenza – per la coscienza della presente </a:t>
            </a:r>
            <a:r>
              <a:rPr lang="it-IT" sz="1200" dirty="0" err="1" smtClean="0"/>
              <a:t>abbiezione</a:t>
            </a:r>
            <a:r>
              <a:rPr lang="it-IT" sz="1200" dirty="0" smtClean="0"/>
              <a:t> – per le </a:t>
            </a:r>
            <a:r>
              <a:rPr lang="it-IT" sz="1200" dirty="0" err="1" smtClean="0"/>
              <a:t>lagrime</a:t>
            </a:r>
            <a:r>
              <a:rPr lang="it-IT" sz="1200" dirty="0" smtClean="0"/>
              <a:t> delle madri italiane – pei figli morti sul palco, nelle prigioni, in esilio – per la miseria dei milioni:</a:t>
            </a:r>
          </a:p>
          <a:p>
            <a:r>
              <a:rPr lang="it-IT" sz="1200" dirty="0" smtClean="0"/>
              <a:t>Io N. N.</a:t>
            </a:r>
          </a:p>
          <a:p>
            <a:r>
              <a:rPr lang="it-IT" sz="1200" dirty="0" smtClean="0"/>
              <a:t>Credente nella missione commessa da Dio all’Italia, e nel dovere che ogni uomo nato italiano ha di contribuire al suo adempimento;</a:t>
            </a:r>
          </a:p>
          <a:p>
            <a:r>
              <a:rPr lang="it-IT" sz="1200" dirty="0" smtClean="0"/>
              <a:t>Convinto che dove Dio ha voluto fosse nazione, esistono le forze necessarie a crearla – che il popolo è depositario di quelle forze – che nel dirigerle pel popolo e col popolo sta il segreto della vittoria;</a:t>
            </a:r>
          </a:p>
          <a:p>
            <a:r>
              <a:rPr lang="it-IT" sz="1200" dirty="0" smtClean="0"/>
              <a:t>Convinto che la virtù sta nell’azione e nel </a:t>
            </a:r>
            <a:r>
              <a:rPr lang="it-IT" sz="1200" dirty="0" err="1" smtClean="0"/>
              <a:t>sagrificio</a:t>
            </a:r>
            <a:r>
              <a:rPr lang="it-IT" sz="1200" dirty="0" smtClean="0"/>
              <a:t> – che la potenza sta nell’unione e nella costanza della volontà;</a:t>
            </a:r>
          </a:p>
          <a:p>
            <a:r>
              <a:rPr lang="it-IT" sz="1200" dirty="0" smtClean="0"/>
              <a:t>Do il mio nome alla Giovine Italia, associazione d’uomini credenti nella stessa fede, e giuro:</a:t>
            </a:r>
          </a:p>
          <a:p>
            <a:r>
              <a:rPr lang="it-IT" sz="1200" dirty="0" smtClean="0"/>
              <a:t>Di </a:t>
            </a:r>
            <a:r>
              <a:rPr lang="it-IT" sz="1200" dirty="0" err="1" smtClean="0"/>
              <a:t>consecrarmi</a:t>
            </a:r>
            <a:r>
              <a:rPr lang="it-IT" sz="1200" dirty="0" smtClean="0"/>
              <a:t> tutto e per sempre a costituire con essi </a:t>
            </a:r>
            <a:r>
              <a:rPr lang="it-IT" sz="1200" b="1" dirty="0" smtClean="0"/>
              <a:t>l’Italia in nazione una, indipendente, libera, repubblicana</a:t>
            </a:r>
            <a:r>
              <a:rPr lang="it-IT" sz="1200" dirty="0" smtClean="0"/>
              <a:t>.</a:t>
            </a:r>
          </a:p>
          <a:p>
            <a:r>
              <a:rPr lang="it-IT" sz="1200" dirty="0" smtClean="0"/>
              <a:t>Di </a:t>
            </a:r>
            <a:r>
              <a:rPr lang="it-IT" sz="1200" dirty="0" err="1" smtClean="0"/>
              <a:t>promovere</a:t>
            </a:r>
            <a:r>
              <a:rPr lang="it-IT" sz="1200" dirty="0" smtClean="0"/>
              <a:t> con tutti i mezzi, di parola, di scritto, d’azione, l’educazione de’ miei fratelli italiani all’intento della Giovine Italia, all’associazione che sola può conquistarlo, alla virtù che sola può rendere la conquista durevole;</a:t>
            </a:r>
          </a:p>
          <a:p>
            <a:r>
              <a:rPr lang="it-IT" sz="1200" dirty="0" smtClean="0"/>
              <a:t>Di non appartenere, da questo giorno in poi, ad altre associazioni;</a:t>
            </a:r>
          </a:p>
          <a:p>
            <a:r>
              <a:rPr lang="it-IT" sz="1200" dirty="0" smtClean="0"/>
              <a:t>Di uniformarmi alle istruzioni che mi verranno trasmesse, nello spirito della Giovine Italia, da chi rappresenta con me l’unione de’ miei fratelli, e di conservarne, anche a prezzo della vita, inviolati i segreti;</a:t>
            </a:r>
          </a:p>
          <a:p>
            <a:r>
              <a:rPr lang="it-IT" sz="1200" dirty="0" smtClean="0"/>
              <a:t>Di soccorrere coll’opera e col consiglio a’ miei fratelli nell’associazione,</a:t>
            </a:r>
          </a:p>
          <a:p>
            <a:r>
              <a:rPr lang="it-IT" sz="1200" dirty="0" smtClean="0"/>
              <a:t>ora e sempre.</a:t>
            </a:r>
          </a:p>
          <a:p>
            <a:r>
              <a:rPr lang="it-IT" sz="1200" dirty="0" smtClean="0"/>
              <a:t>Così giuro, invocando sulla mia testa l’ira di Dio, l’</a:t>
            </a:r>
            <a:r>
              <a:rPr lang="it-IT" sz="1200" dirty="0" err="1" smtClean="0"/>
              <a:t>abbominio</a:t>
            </a:r>
            <a:r>
              <a:rPr lang="it-IT" sz="1200" dirty="0" smtClean="0"/>
              <a:t> degli uomini e l’infamia dello spergiuro, s’io tradissi in tutto o in parte il mio giuramento.</a:t>
            </a:r>
            <a:endParaRPr lang="it-IT"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9" name="CasellaDiTesto 8"/>
          <p:cNvSpPr txBox="1"/>
          <p:nvPr/>
        </p:nvSpPr>
        <p:spPr>
          <a:xfrm>
            <a:off x="1714480" y="1071552"/>
            <a:ext cx="5491165" cy="461665"/>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2400" b="0" dirty="0" smtClean="0">
                <a:solidFill>
                  <a:schemeClr val="tx1"/>
                </a:solidFill>
                <a:effectLst/>
                <a:latin typeface="+mn-lt"/>
              </a:rPr>
              <a:t>Forte connotazione </a:t>
            </a:r>
            <a:r>
              <a:rPr lang="it-IT" sz="2400" dirty="0" smtClean="0">
                <a:solidFill>
                  <a:schemeClr val="tx1"/>
                </a:solidFill>
                <a:effectLst/>
                <a:latin typeface="+mn-lt"/>
              </a:rPr>
              <a:t>religiosa</a:t>
            </a:r>
          </a:p>
        </p:txBody>
      </p:sp>
      <p:sp>
        <p:nvSpPr>
          <p:cNvPr id="10" name="Titolo 1"/>
          <p:cNvSpPr>
            <a:spLocks noGrp="1"/>
          </p:cNvSpPr>
          <p:nvPr>
            <p:ph type="ctrTitle"/>
          </p:nvPr>
        </p:nvSpPr>
        <p:spPr>
          <a:xfrm>
            <a:off x="428596" y="142858"/>
            <a:ext cx="8643966" cy="1102519"/>
          </a:xfrm>
        </p:spPr>
        <p:txBody>
          <a:bodyPr>
            <a:normAutofit/>
          </a:bodyPr>
          <a:lstStyle/>
          <a:p>
            <a:r>
              <a:rPr lang="it-IT" sz="3200" dirty="0" smtClean="0"/>
              <a:t>Mazzini</a:t>
            </a:r>
            <a:endParaRPr lang="it-IT" sz="3200" dirty="0"/>
          </a:p>
        </p:txBody>
      </p:sp>
      <p:pic>
        <p:nvPicPr>
          <p:cNvPr id="1026" name="Picture 2" descr="Visualizza immagine di origine"/>
          <p:cNvPicPr>
            <a:picLocks noChangeAspect="1" noChangeArrowheads="1"/>
          </p:cNvPicPr>
          <p:nvPr/>
        </p:nvPicPr>
        <p:blipFill>
          <a:blip r:embed="rId3" cstate="print"/>
          <a:srcRect/>
          <a:stretch>
            <a:fillRect/>
          </a:stretch>
        </p:blipFill>
        <p:spPr bwMode="auto">
          <a:xfrm>
            <a:off x="500034" y="928676"/>
            <a:ext cx="800906" cy="1000132"/>
          </a:xfrm>
          <a:prstGeom prst="rect">
            <a:avLst/>
          </a:prstGeom>
          <a:noFill/>
        </p:spPr>
      </p:pic>
      <p:sp>
        <p:nvSpPr>
          <p:cNvPr id="11" name="CasellaDiTesto 10"/>
          <p:cNvSpPr txBox="1"/>
          <p:nvPr/>
        </p:nvSpPr>
        <p:spPr>
          <a:xfrm>
            <a:off x="642910" y="2143122"/>
            <a:ext cx="7643866" cy="1804749"/>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buFont typeface="Arial" pitchFamily="34" charset="0"/>
              <a:buChar char="•"/>
            </a:pPr>
            <a:r>
              <a:rPr lang="it-IT" sz="2000" dirty="0" smtClean="0"/>
              <a:t> militanza politica </a:t>
            </a:r>
            <a:r>
              <a:rPr lang="it-IT" sz="2000" dirty="0" smtClean="0">
                <a:sym typeface="Wingdings" pitchFamily="2" charset="2"/>
              </a:rPr>
              <a:t> “apostolato”</a:t>
            </a:r>
          </a:p>
          <a:p>
            <a:pPr lvl="0">
              <a:buFont typeface="Arial" pitchFamily="34" charset="0"/>
              <a:buChar char="•"/>
            </a:pPr>
            <a:r>
              <a:rPr lang="it-IT" sz="2000" dirty="0" smtClean="0">
                <a:sym typeface="Wingdings" pitchFamily="2" charset="2"/>
              </a:rPr>
              <a:t> propaganda  diffusione del “verbo”</a:t>
            </a:r>
          </a:p>
          <a:p>
            <a:pPr lvl="0">
              <a:buFont typeface="Arial" pitchFamily="34" charset="0"/>
              <a:buChar char="•"/>
            </a:pPr>
            <a:r>
              <a:rPr lang="it-IT" sz="2000" dirty="0" smtClean="0">
                <a:sym typeface="Wingdings" pitchFamily="2" charset="2"/>
              </a:rPr>
              <a:t> “martiri” dell’azione patriottica</a:t>
            </a:r>
          </a:p>
          <a:p>
            <a:pPr lvl="0">
              <a:buFont typeface="Arial" pitchFamily="34" charset="0"/>
              <a:buChar char="•"/>
            </a:pPr>
            <a:r>
              <a:rPr lang="it-IT" sz="2000" dirty="0" smtClean="0">
                <a:sym typeface="Wingdings" pitchFamily="2" charset="2"/>
              </a:rPr>
              <a:t> “guerra santa” / “</a:t>
            </a:r>
            <a:r>
              <a:rPr lang="it-IT" sz="2000" dirty="0" err="1" smtClean="0">
                <a:sym typeface="Wingdings" pitchFamily="2" charset="2"/>
              </a:rPr>
              <a:t>santa</a:t>
            </a:r>
            <a:r>
              <a:rPr lang="it-IT" sz="2000" dirty="0" smtClean="0">
                <a:sym typeface="Wingdings" pitchFamily="2" charset="2"/>
              </a:rPr>
              <a:t> crociata”</a:t>
            </a:r>
          </a:p>
          <a:p>
            <a:pPr lvl="0">
              <a:buFont typeface="Arial" pitchFamily="34" charset="0"/>
              <a:buChar char="•"/>
            </a:pPr>
            <a:r>
              <a:rPr lang="it-IT" sz="2000" dirty="0" smtClean="0">
                <a:sym typeface="Wingdings" pitchFamily="2" charset="2"/>
              </a:rPr>
              <a:t> “risurrezione” della nazione</a:t>
            </a:r>
            <a:endParaRPr lang="it-IT" sz="2000" dirty="0"/>
          </a:p>
        </p:txBody>
      </p:sp>
      <p:cxnSp>
        <p:nvCxnSpPr>
          <p:cNvPr id="15" name="Connettore 1 14"/>
          <p:cNvCxnSpPr>
            <a:stCxn id="9" idx="2"/>
            <a:endCxn id="11" idx="0"/>
          </p:cNvCxnSpPr>
          <p:nvPr/>
        </p:nvCxnSpPr>
        <p:spPr>
          <a:xfrm rot="16200000" flipH="1">
            <a:off x="4157501" y="1835779"/>
            <a:ext cx="609905" cy="4780"/>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857224" y="1071552"/>
            <a:ext cx="7643866" cy="78319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a:r>
              <a:rPr lang="it-IT" sz="2000" b="1" dirty="0" smtClean="0"/>
              <a:t>Fallimento</a:t>
            </a:r>
            <a:r>
              <a:rPr lang="it-IT" sz="2000" dirty="0" smtClean="0"/>
              <a:t> dei moti (1)</a:t>
            </a:r>
          </a:p>
          <a:p>
            <a:pPr lvl="0">
              <a:buFont typeface="Arial" pitchFamily="34" charset="0"/>
              <a:buChar char="•"/>
            </a:pPr>
            <a:r>
              <a:rPr lang="it-IT" sz="2000" dirty="0" smtClean="0"/>
              <a:t> 1833, nel Regno di Sardegna; nel 1834 a Genova </a:t>
            </a:r>
            <a:endParaRPr lang="it-IT" sz="2000" dirty="0"/>
          </a:p>
        </p:txBody>
      </p:sp>
      <p:pic>
        <p:nvPicPr>
          <p:cNvPr id="63"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10" name="Titolo 1"/>
          <p:cNvSpPr>
            <a:spLocks noGrp="1"/>
          </p:cNvSpPr>
          <p:nvPr>
            <p:ph type="ctrTitle"/>
          </p:nvPr>
        </p:nvSpPr>
        <p:spPr>
          <a:xfrm>
            <a:off x="428596" y="142858"/>
            <a:ext cx="8643966" cy="1102519"/>
          </a:xfrm>
        </p:spPr>
        <p:txBody>
          <a:bodyPr>
            <a:normAutofit/>
          </a:bodyPr>
          <a:lstStyle/>
          <a:p>
            <a:r>
              <a:rPr lang="it-IT" sz="3200" dirty="0" smtClean="0"/>
              <a:t>Mazzini</a:t>
            </a:r>
            <a:endParaRPr lang="it-IT" sz="3200" dirty="0"/>
          </a:p>
        </p:txBody>
      </p:sp>
      <p:pic>
        <p:nvPicPr>
          <p:cNvPr id="1026" name="Picture 2" descr="Visualizza immagine di origine"/>
          <p:cNvPicPr>
            <a:picLocks noChangeAspect="1" noChangeArrowheads="1"/>
          </p:cNvPicPr>
          <p:nvPr/>
        </p:nvPicPr>
        <p:blipFill>
          <a:blip r:embed="rId3" cstate="print"/>
          <a:srcRect/>
          <a:stretch>
            <a:fillRect/>
          </a:stretch>
        </p:blipFill>
        <p:spPr bwMode="auto">
          <a:xfrm>
            <a:off x="357158" y="285734"/>
            <a:ext cx="800906" cy="1000132"/>
          </a:xfrm>
          <a:prstGeom prst="rect">
            <a:avLst/>
          </a:prstGeom>
          <a:noFill/>
        </p:spPr>
      </p:pic>
      <p:sp>
        <p:nvSpPr>
          <p:cNvPr id="11" name="CasellaDiTesto 10"/>
          <p:cNvSpPr txBox="1"/>
          <p:nvPr/>
        </p:nvSpPr>
        <p:spPr>
          <a:xfrm>
            <a:off x="785786" y="3571882"/>
            <a:ext cx="7643866" cy="78319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2000" b="1" dirty="0" smtClean="0"/>
              <a:t>Fallimento</a:t>
            </a:r>
            <a:r>
              <a:rPr lang="it-IT" sz="2000" dirty="0" smtClean="0"/>
              <a:t> dei moti (2)</a:t>
            </a:r>
          </a:p>
          <a:p>
            <a:pPr lvl="0">
              <a:buFont typeface="Arial" pitchFamily="34" charset="0"/>
              <a:buChar char="•"/>
            </a:pPr>
            <a:r>
              <a:rPr lang="it-IT" sz="2000" dirty="0" smtClean="0"/>
              <a:t> 1843-4: in Calabria (fratelli Bandiera) e in Romagna</a:t>
            </a:r>
            <a:endParaRPr lang="it-IT" sz="2000" dirty="0"/>
          </a:p>
        </p:txBody>
      </p:sp>
      <p:sp>
        <p:nvSpPr>
          <p:cNvPr id="13" name="CasellaDiTesto 12"/>
          <p:cNvSpPr txBox="1"/>
          <p:nvPr/>
        </p:nvSpPr>
        <p:spPr>
          <a:xfrm>
            <a:off x="1500166" y="2143122"/>
            <a:ext cx="6929486" cy="1123712"/>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r>
              <a:rPr lang="it-IT" sz="2000" dirty="0" smtClean="0"/>
              <a:t>Espulso dalla Francia (1833), fonda a Berna la </a:t>
            </a:r>
            <a:r>
              <a:rPr lang="it-IT" sz="2000" b="1" dirty="0" smtClean="0"/>
              <a:t>Giovine Europa</a:t>
            </a:r>
          </a:p>
          <a:p>
            <a:pPr lvl="0"/>
            <a:r>
              <a:rPr lang="it-IT" sz="2000" dirty="0" smtClean="0"/>
              <a:t>- Numerosi arresti; Mazzini si rifugia a Londra (1837) e nel 1839 rifonda la Giovine Italia</a:t>
            </a:r>
            <a:endParaRPr lang="it-IT" sz="2000" dirty="0"/>
          </a:p>
        </p:txBody>
      </p:sp>
      <p:cxnSp>
        <p:nvCxnSpPr>
          <p:cNvPr id="16" name="Connettore 1 15"/>
          <p:cNvCxnSpPr/>
          <p:nvPr/>
        </p:nvCxnSpPr>
        <p:spPr>
          <a:xfrm rot="5400000">
            <a:off x="357158" y="2714626"/>
            <a:ext cx="1714512" cy="0"/>
          </a:xfrm>
          <a:prstGeom prst="line">
            <a:avLst/>
          </a:prstGeom>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Connettore 1 15"/>
          <p:cNvCxnSpPr/>
          <p:nvPr/>
        </p:nvCxnSpPr>
        <p:spPr>
          <a:xfrm rot="5400000">
            <a:off x="464315" y="2607469"/>
            <a:ext cx="1500198" cy="0"/>
          </a:xfrm>
          <a:prstGeom prst="line">
            <a:avLst/>
          </a:prstGeom>
        </p:spPr>
        <p:style>
          <a:lnRef idx="2">
            <a:schemeClr val="accent6"/>
          </a:lnRef>
          <a:fillRef idx="0">
            <a:schemeClr val="accent6"/>
          </a:fillRef>
          <a:effectRef idx="1">
            <a:schemeClr val="accent6"/>
          </a:effectRef>
          <a:fontRef idx="minor">
            <a:schemeClr val="tx1"/>
          </a:fontRef>
        </p:style>
      </p:cxnSp>
      <p:sp>
        <p:nvSpPr>
          <p:cNvPr id="12" name="CasellaDiTesto 11"/>
          <p:cNvSpPr txBox="1"/>
          <p:nvPr/>
        </p:nvSpPr>
        <p:spPr>
          <a:xfrm>
            <a:off x="857224" y="1071552"/>
            <a:ext cx="7643866" cy="78319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a:r>
              <a:rPr lang="it-IT" sz="2000" b="1" dirty="0" smtClean="0"/>
              <a:t>Vincenzo </a:t>
            </a:r>
            <a:r>
              <a:rPr lang="it-IT" sz="2000" b="1" dirty="0" err="1" smtClean="0"/>
              <a:t>Gioberti</a:t>
            </a:r>
            <a:endParaRPr lang="it-IT" sz="2000" b="1" dirty="0" smtClean="0"/>
          </a:p>
          <a:p>
            <a:pPr lvl="0" algn="ctr"/>
            <a:r>
              <a:rPr lang="it-IT" sz="2000" i="1" dirty="0" smtClean="0"/>
              <a:t>Del primato morale e civile degli Italiani</a:t>
            </a:r>
            <a:endParaRPr lang="it-IT" sz="2000" i="1" dirty="0"/>
          </a:p>
        </p:txBody>
      </p:sp>
      <p:pic>
        <p:nvPicPr>
          <p:cNvPr id="63"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10" name="Titolo 1"/>
          <p:cNvSpPr>
            <a:spLocks noGrp="1"/>
          </p:cNvSpPr>
          <p:nvPr>
            <p:ph type="ctrTitle"/>
          </p:nvPr>
        </p:nvSpPr>
        <p:spPr>
          <a:xfrm>
            <a:off x="428596" y="142858"/>
            <a:ext cx="8643966" cy="1102519"/>
          </a:xfrm>
        </p:spPr>
        <p:txBody>
          <a:bodyPr>
            <a:normAutofit/>
          </a:bodyPr>
          <a:lstStyle/>
          <a:p>
            <a:r>
              <a:rPr lang="it-IT" sz="3200" dirty="0" smtClean="0"/>
              <a:t>La corrente moderata</a:t>
            </a:r>
            <a:endParaRPr lang="it-IT" sz="3200" dirty="0"/>
          </a:p>
        </p:txBody>
      </p:sp>
      <p:sp>
        <p:nvSpPr>
          <p:cNvPr id="11" name="CasellaDiTesto 10"/>
          <p:cNvSpPr txBox="1"/>
          <p:nvPr/>
        </p:nvSpPr>
        <p:spPr>
          <a:xfrm>
            <a:off x="571472" y="2285998"/>
            <a:ext cx="7643866" cy="78319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it-IT" sz="2000" dirty="0" smtClean="0"/>
              <a:t>Il primato morale degli italiani si fonda sul fatto che l’Italia ospita la sede della cattolicità ed è </a:t>
            </a:r>
            <a:r>
              <a:rPr lang="it-IT" sz="2000" dirty="0" err="1" smtClean="0"/>
              <a:t>confessionalmente</a:t>
            </a:r>
            <a:r>
              <a:rPr lang="it-IT" sz="2000" dirty="0" smtClean="0"/>
              <a:t> coesa</a:t>
            </a:r>
            <a:endParaRPr lang="it-IT" sz="2000" dirty="0"/>
          </a:p>
        </p:txBody>
      </p:sp>
      <p:pic>
        <p:nvPicPr>
          <p:cNvPr id="9" name="Picture 2" descr="Visualizza immagine di origine"/>
          <p:cNvPicPr>
            <a:picLocks noChangeAspect="1" noChangeArrowheads="1"/>
          </p:cNvPicPr>
          <p:nvPr/>
        </p:nvPicPr>
        <p:blipFill>
          <a:blip r:embed="rId3" cstate="print">
            <a:lum bright="10000" contrast="10000"/>
          </a:blip>
          <a:srcRect/>
          <a:stretch>
            <a:fillRect/>
          </a:stretch>
        </p:blipFill>
        <p:spPr bwMode="auto">
          <a:xfrm>
            <a:off x="214282" y="714362"/>
            <a:ext cx="1306103" cy="1357323"/>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7" name="CasellaDiTesto 16"/>
          <p:cNvSpPr txBox="1"/>
          <p:nvPr/>
        </p:nvSpPr>
        <p:spPr>
          <a:xfrm>
            <a:off x="571472" y="3286130"/>
            <a:ext cx="7643866" cy="78319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buFont typeface="Arial" pitchFamily="34" charset="0"/>
              <a:buChar char="•"/>
            </a:pPr>
            <a:r>
              <a:rPr lang="it-IT" sz="2000" dirty="0" smtClean="0"/>
              <a:t> Creazione di una </a:t>
            </a:r>
            <a:r>
              <a:rPr lang="it-IT" sz="2000" b="1" dirty="0" smtClean="0">
                <a:solidFill>
                  <a:srgbClr val="FF0000"/>
                </a:solidFill>
              </a:rPr>
              <a:t>federazione</a:t>
            </a:r>
            <a:r>
              <a:rPr lang="it-IT" sz="2000" dirty="0" smtClean="0"/>
              <a:t> di Stati</a:t>
            </a:r>
          </a:p>
          <a:p>
            <a:pPr algn="just">
              <a:buFont typeface="Arial" pitchFamily="34" charset="0"/>
              <a:buChar char="•"/>
            </a:pPr>
            <a:r>
              <a:rPr lang="it-IT" sz="2000" dirty="0" smtClean="0"/>
              <a:t> La presidenza deve essere attribuita al </a:t>
            </a:r>
            <a:r>
              <a:rPr lang="it-IT" sz="2000" b="1" dirty="0" smtClean="0">
                <a:solidFill>
                  <a:srgbClr val="FF0000"/>
                </a:solidFill>
              </a:rPr>
              <a:t>papa</a:t>
            </a:r>
            <a:r>
              <a:rPr lang="it-IT" sz="2000" dirty="0" smtClean="0"/>
              <a:t> (</a:t>
            </a:r>
            <a:r>
              <a:rPr lang="it-IT" sz="2000" b="1" dirty="0" smtClean="0"/>
              <a:t>neoguelfismo</a:t>
            </a:r>
            <a:r>
              <a:rPr lang="it-IT" sz="2000" dirty="0" smtClean="0"/>
              <a:t>)</a:t>
            </a:r>
            <a:endParaRPr lang="it-IT"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10" name="Titolo 1"/>
          <p:cNvSpPr>
            <a:spLocks noGrp="1"/>
          </p:cNvSpPr>
          <p:nvPr>
            <p:ph type="ctrTitle"/>
          </p:nvPr>
        </p:nvSpPr>
        <p:spPr>
          <a:xfrm>
            <a:off x="428596" y="142858"/>
            <a:ext cx="8643966" cy="1102519"/>
          </a:xfrm>
        </p:spPr>
        <p:txBody>
          <a:bodyPr>
            <a:normAutofit/>
          </a:bodyPr>
          <a:lstStyle/>
          <a:p>
            <a:r>
              <a:rPr lang="it-IT" sz="3200" dirty="0" smtClean="0"/>
              <a:t>La corrente moderata</a:t>
            </a:r>
            <a:endParaRPr lang="it-IT" sz="3200" dirty="0"/>
          </a:p>
        </p:txBody>
      </p:sp>
      <p:cxnSp>
        <p:nvCxnSpPr>
          <p:cNvPr id="16" name="Connettore 1 15"/>
          <p:cNvCxnSpPr/>
          <p:nvPr/>
        </p:nvCxnSpPr>
        <p:spPr>
          <a:xfrm rot="5400000">
            <a:off x="1000100" y="2071684"/>
            <a:ext cx="428628" cy="0"/>
          </a:xfrm>
          <a:prstGeom prst="line">
            <a:avLst/>
          </a:prstGeom>
        </p:spPr>
        <p:style>
          <a:lnRef idx="2">
            <a:schemeClr val="accent6"/>
          </a:lnRef>
          <a:fillRef idx="0">
            <a:schemeClr val="accent6"/>
          </a:fillRef>
          <a:effectRef idx="1">
            <a:schemeClr val="accent6"/>
          </a:effectRef>
          <a:fontRef idx="minor">
            <a:schemeClr val="tx1"/>
          </a:fontRef>
        </p:style>
      </p:cxnSp>
      <p:pic>
        <p:nvPicPr>
          <p:cNvPr id="9" name="Picture 2" descr="Visualizza immagine di origine"/>
          <p:cNvPicPr>
            <a:picLocks noChangeAspect="1" noChangeArrowheads="1"/>
          </p:cNvPicPr>
          <p:nvPr/>
        </p:nvPicPr>
        <p:blipFill>
          <a:blip r:embed="rId3" cstate="print">
            <a:lum bright="10000" contrast="10000"/>
          </a:blip>
          <a:srcRect/>
          <a:stretch>
            <a:fillRect/>
          </a:stretch>
        </p:blipFill>
        <p:spPr bwMode="auto">
          <a:xfrm>
            <a:off x="214282" y="714362"/>
            <a:ext cx="1306103" cy="1357323"/>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5" name="CasellaDiTesto 14"/>
          <p:cNvSpPr txBox="1"/>
          <p:nvPr/>
        </p:nvSpPr>
        <p:spPr>
          <a:xfrm>
            <a:off x="285720" y="2285998"/>
            <a:ext cx="8572560" cy="193899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it-IT" sz="2000" dirty="0" smtClean="0"/>
              <a:t>Polemica con Mazzini: il “</a:t>
            </a:r>
            <a:r>
              <a:rPr lang="it-IT" sz="2000" b="1" dirty="0" smtClean="0"/>
              <a:t>popolo</a:t>
            </a:r>
            <a:r>
              <a:rPr lang="it-IT" sz="2000" dirty="0" smtClean="0"/>
              <a:t> italiano” non può essere soggetto d’azione politica perché non è ancora altro che “un desiderio e non un fatto, un presupposto e non una realtà, </a:t>
            </a:r>
            <a:r>
              <a:rPr lang="it-IT" sz="2000" b="1" dirty="0" smtClean="0"/>
              <a:t>un nome e non una cosa</a:t>
            </a:r>
            <a:r>
              <a:rPr lang="it-IT" sz="2000" dirty="0" smtClean="0"/>
              <a:t>”. Per questo la guida del risorgimento nazionale deve essere “</a:t>
            </a:r>
            <a:r>
              <a:rPr lang="it-IT" sz="2000" b="1" dirty="0" err="1" smtClean="0"/>
              <a:t>monarchic</a:t>
            </a:r>
            <a:r>
              <a:rPr lang="it-IT" sz="2000" b="1" dirty="0" smtClean="0"/>
              <a:t>[a] ed </a:t>
            </a:r>
            <a:r>
              <a:rPr lang="it-IT" sz="2000" b="1" dirty="0" err="1" smtClean="0"/>
              <a:t>aristocratic</a:t>
            </a:r>
            <a:r>
              <a:rPr lang="it-IT" sz="2000" b="1" dirty="0" smtClean="0"/>
              <a:t>[a]</a:t>
            </a:r>
            <a:r>
              <a:rPr lang="it-IT" sz="2000" dirty="0" smtClean="0"/>
              <a:t>, cioè risedente nei principi e </a:t>
            </a:r>
            <a:r>
              <a:rPr lang="it-IT" sz="2000" dirty="0" err="1" smtClean="0"/>
              <a:t>avvalorat</a:t>
            </a:r>
            <a:r>
              <a:rPr lang="it-IT" sz="2000" dirty="0" smtClean="0"/>
              <a:t>[a] dal concorso degl’ingegni più eccellenti, che sono il patriziato naturale e perpetuo delle nazioni”</a:t>
            </a:r>
            <a:endParaRPr lang="it-IT"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10" name="Titolo 1"/>
          <p:cNvSpPr>
            <a:spLocks noGrp="1"/>
          </p:cNvSpPr>
          <p:nvPr>
            <p:ph type="ctrTitle"/>
          </p:nvPr>
        </p:nvSpPr>
        <p:spPr>
          <a:xfrm>
            <a:off x="428596" y="142858"/>
            <a:ext cx="8643966" cy="1102519"/>
          </a:xfrm>
        </p:spPr>
        <p:txBody>
          <a:bodyPr>
            <a:normAutofit/>
          </a:bodyPr>
          <a:lstStyle/>
          <a:p>
            <a:r>
              <a:rPr lang="it-IT" sz="3200" dirty="0" smtClean="0"/>
              <a:t>La corrente moderata</a:t>
            </a:r>
            <a:endParaRPr lang="it-IT" sz="3200" dirty="0"/>
          </a:p>
        </p:txBody>
      </p:sp>
      <p:sp>
        <p:nvSpPr>
          <p:cNvPr id="7" name="CasellaDiTesto 6"/>
          <p:cNvSpPr txBox="1"/>
          <p:nvPr/>
        </p:nvSpPr>
        <p:spPr>
          <a:xfrm>
            <a:off x="857224" y="1428742"/>
            <a:ext cx="7643866" cy="78319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a:r>
              <a:rPr lang="it-IT" sz="2000" b="1" dirty="0" smtClean="0"/>
              <a:t>Cesare Balbo</a:t>
            </a:r>
          </a:p>
          <a:p>
            <a:pPr lvl="0" algn="ctr"/>
            <a:r>
              <a:rPr lang="it-IT" sz="2000" dirty="0" smtClean="0"/>
              <a:t>federazione italiana governata dai </a:t>
            </a:r>
            <a:r>
              <a:rPr lang="it-IT" sz="2000" b="1" dirty="0" smtClean="0"/>
              <a:t>Savoia</a:t>
            </a:r>
            <a:endParaRPr lang="it-IT" sz="2000" i="1" dirty="0"/>
          </a:p>
        </p:txBody>
      </p:sp>
      <p:sp>
        <p:nvSpPr>
          <p:cNvPr id="8" name="CasellaDiTesto 7"/>
          <p:cNvSpPr txBox="1"/>
          <p:nvPr/>
        </p:nvSpPr>
        <p:spPr>
          <a:xfrm>
            <a:off x="928662" y="3143254"/>
            <a:ext cx="7643866" cy="78319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a:r>
              <a:rPr lang="it-IT" sz="2000" b="1" dirty="0" smtClean="0"/>
              <a:t>Carlo Cattaneo</a:t>
            </a:r>
          </a:p>
          <a:p>
            <a:pPr lvl="0" algn="ctr"/>
            <a:r>
              <a:rPr lang="it-IT" sz="2000" dirty="0" smtClean="0"/>
              <a:t>federazione repubblicana sul modello statunitense</a:t>
            </a:r>
            <a:endParaRPr lang="it-IT" sz="2000" i="1" dirty="0"/>
          </a:p>
        </p:txBody>
      </p:sp>
      <p:pic>
        <p:nvPicPr>
          <p:cNvPr id="1026" name="Picture 2" descr="https://www.torinoscienza.it/sites/default/files/risorse/personaggi/im/cesare_balbo_pv.jpg"/>
          <p:cNvPicPr>
            <a:picLocks noChangeAspect="1" noChangeArrowheads="1"/>
          </p:cNvPicPr>
          <p:nvPr/>
        </p:nvPicPr>
        <p:blipFill>
          <a:blip r:embed="rId3" cstate="print"/>
          <a:srcRect/>
          <a:stretch>
            <a:fillRect/>
          </a:stretch>
        </p:blipFill>
        <p:spPr bwMode="auto">
          <a:xfrm>
            <a:off x="7429520" y="928676"/>
            <a:ext cx="1235192" cy="1856318"/>
          </a:xfrm>
          <a:prstGeom prst="rect">
            <a:avLst/>
          </a:prstGeom>
          <a:noFill/>
        </p:spPr>
      </p:pic>
      <p:pic>
        <p:nvPicPr>
          <p:cNvPr id="1028" name="Picture 4" descr="Visualizza immagine di origine"/>
          <p:cNvPicPr>
            <a:picLocks noChangeAspect="1" noChangeArrowheads="1"/>
          </p:cNvPicPr>
          <p:nvPr/>
        </p:nvPicPr>
        <p:blipFill>
          <a:blip r:embed="rId4" cstate="print"/>
          <a:srcRect l="3126" t="8164" r="3099" b="16326"/>
          <a:stretch>
            <a:fillRect/>
          </a:stretch>
        </p:blipFill>
        <p:spPr bwMode="auto">
          <a:xfrm>
            <a:off x="384189" y="2786064"/>
            <a:ext cx="1448067" cy="17859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10" name="Titolo 1"/>
          <p:cNvSpPr>
            <a:spLocks noGrp="1"/>
          </p:cNvSpPr>
          <p:nvPr>
            <p:ph type="ctrTitle"/>
          </p:nvPr>
        </p:nvSpPr>
        <p:spPr>
          <a:xfrm>
            <a:off x="428596" y="142858"/>
            <a:ext cx="8643966" cy="1102519"/>
          </a:xfrm>
        </p:spPr>
        <p:txBody>
          <a:bodyPr>
            <a:normAutofit/>
          </a:bodyPr>
          <a:lstStyle/>
          <a:p>
            <a:r>
              <a:rPr lang="it-IT" sz="3200" dirty="0" smtClean="0"/>
              <a:t>La stagione delle riforme</a:t>
            </a:r>
            <a:endParaRPr lang="it-IT" sz="3200" dirty="0"/>
          </a:p>
        </p:txBody>
      </p:sp>
      <p:sp>
        <p:nvSpPr>
          <p:cNvPr id="7" name="CasellaDiTesto 6"/>
          <p:cNvSpPr txBox="1"/>
          <p:nvPr/>
        </p:nvSpPr>
        <p:spPr>
          <a:xfrm>
            <a:off x="857224" y="1428742"/>
            <a:ext cx="7643866" cy="1396127"/>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a:r>
              <a:rPr lang="it-IT" sz="2000" b="1" dirty="0" smtClean="0"/>
              <a:t>Pio IX </a:t>
            </a:r>
            <a:r>
              <a:rPr lang="it-IT" sz="2000" dirty="0" smtClean="0"/>
              <a:t>(1846-1870)</a:t>
            </a:r>
          </a:p>
          <a:p>
            <a:pPr lvl="0" algn="just">
              <a:buFont typeface="Arial" pitchFamily="34" charset="0"/>
              <a:buChar char="•"/>
            </a:pPr>
            <a:r>
              <a:rPr lang="it-IT" sz="2000" dirty="0" smtClean="0"/>
              <a:t> </a:t>
            </a:r>
            <a:r>
              <a:rPr lang="it-IT" sz="2000" b="1" dirty="0" smtClean="0">
                <a:solidFill>
                  <a:srgbClr val="FF0000"/>
                </a:solidFill>
              </a:rPr>
              <a:t>Riforme</a:t>
            </a:r>
            <a:r>
              <a:rPr lang="it-IT" sz="2000" dirty="0" smtClean="0"/>
              <a:t> </a:t>
            </a:r>
            <a:r>
              <a:rPr lang="it-IT" sz="1600" dirty="0" smtClean="0"/>
              <a:t>(amnistia per i detenuti politici, istituzione di commissioni per l’introduzione di riforme istituzionali, attenuazione della censura)</a:t>
            </a:r>
          </a:p>
          <a:p>
            <a:pPr lvl="0" algn="just">
              <a:buFont typeface="Arial" pitchFamily="34" charset="0"/>
              <a:buChar char="•"/>
            </a:pPr>
            <a:r>
              <a:rPr lang="it-IT" sz="2000" i="1" dirty="0" smtClean="0"/>
              <a:t> Grandi speranze nei neoguelfi</a:t>
            </a:r>
            <a:endParaRPr lang="it-IT" sz="2000" i="1" dirty="0"/>
          </a:p>
        </p:txBody>
      </p:sp>
      <p:sp>
        <p:nvSpPr>
          <p:cNvPr id="8" name="CasellaDiTesto 7"/>
          <p:cNvSpPr txBox="1"/>
          <p:nvPr/>
        </p:nvSpPr>
        <p:spPr>
          <a:xfrm>
            <a:off x="928662" y="3000378"/>
            <a:ext cx="7643866" cy="1804749"/>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lgn="ctr"/>
            <a:r>
              <a:rPr lang="it-IT" sz="2000" b="1" u="sng" dirty="0" smtClean="0"/>
              <a:t>concessione</a:t>
            </a:r>
            <a:r>
              <a:rPr lang="it-IT" sz="2000" b="1" dirty="0" smtClean="0"/>
              <a:t> di costituzioni</a:t>
            </a:r>
          </a:p>
          <a:p>
            <a:pPr lvl="0" algn="just">
              <a:buFont typeface="Arial" pitchFamily="34" charset="0"/>
              <a:buChar char="•"/>
            </a:pPr>
            <a:r>
              <a:rPr lang="it-IT" sz="2000" dirty="0" smtClean="0"/>
              <a:t> Ferdinando II (Regno delle Due </a:t>
            </a:r>
            <a:r>
              <a:rPr lang="it-IT" sz="2000" dirty="0" err="1" smtClean="0"/>
              <a:t>Sicilie</a:t>
            </a:r>
            <a:r>
              <a:rPr lang="it-IT" sz="2000" dirty="0" smtClean="0"/>
              <a:t>) </a:t>
            </a:r>
          </a:p>
          <a:p>
            <a:pPr lvl="0" algn="just">
              <a:buFont typeface="Arial" pitchFamily="34" charset="0"/>
              <a:buChar char="•"/>
            </a:pPr>
            <a:r>
              <a:rPr lang="it-IT" sz="2000" dirty="0" smtClean="0"/>
              <a:t> Granduca di Toscana Leopoldo II</a:t>
            </a:r>
          </a:p>
          <a:p>
            <a:pPr lvl="0" algn="just">
              <a:buFont typeface="Arial" pitchFamily="34" charset="0"/>
              <a:buChar char="•"/>
            </a:pPr>
            <a:r>
              <a:rPr lang="it-IT" sz="2000" dirty="0" smtClean="0"/>
              <a:t> Pio </a:t>
            </a:r>
            <a:r>
              <a:rPr lang="it-IT" sz="2000" dirty="0" err="1" smtClean="0"/>
              <a:t>IX</a:t>
            </a:r>
            <a:endParaRPr lang="it-IT" sz="2000" dirty="0" smtClean="0"/>
          </a:p>
          <a:p>
            <a:pPr lvl="0" algn="just">
              <a:buFont typeface="Arial" pitchFamily="34" charset="0"/>
              <a:buChar char="•"/>
            </a:pPr>
            <a:r>
              <a:rPr lang="it-IT" sz="2000" dirty="0" smtClean="0"/>
              <a:t> Carlo Alberto (Regno di Sardegna) </a:t>
            </a:r>
            <a:r>
              <a:rPr lang="it-IT" sz="2000" dirty="0" smtClean="0">
                <a:sym typeface="Wingdings" pitchFamily="2" charset="2"/>
              </a:rPr>
              <a:t> </a:t>
            </a:r>
            <a:r>
              <a:rPr lang="it-IT" sz="2000" b="1" dirty="0" smtClean="0">
                <a:solidFill>
                  <a:srgbClr val="FF0000"/>
                </a:solidFill>
                <a:sym typeface="Wingdings" pitchFamily="2" charset="2"/>
              </a:rPr>
              <a:t>STATUTO ALBERTINO</a:t>
            </a:r>
            <a:r>
              <a:rPr lang="it-IT" sz="2000" b="1" dirty="0" smtClean="0">
                <a:solidFill>
                  <a:srgbClr val="FF0000"/>
                </a:solidFill>
              </a:rPr>
              <a:t> </a:t>
            </a:r>
            <a:endParaRPr lang="it-IT" sz="2000" b="1" i="1" dirty="0">
              <a:solidFill>
                <a:srgbClr val="FF0000"/>
              </a:solidFill>
            </a:endParaRPr>
          </a:p>
        </p:txBody>
      </p:sp>
      <p:pic>
        <p:nvPicPr>
          <p:cNvPr id="60418" name="Picture 2" descr="Visualizza immagine di origine"/>
          <p:cNvPicPr>
            <a:picLocks noChangeAspect="1" noChangeArrowheads="1"/>
          </p:cNvPicPr>
          <p:nvPr/>
        </p:nvPicPr>
        <p:blipFill>
          <a:blip r:embed="rId3" cstate="print"/>
          <a:srcRect/>
          <a:stretch>
            <a:fillRect/>
          </a:stretch>
        </p:blipFill>
        <p:spPr bwMode="auto">
          <a:xfrm>
            <a:off x="571472" y="357172"/>
            <a:ext cx="1000132" cy="1406578"/>
          </a:xfrm>
          <a:prstGeom prst="rect">
            <a:avLst/>
          </a:prstGeom>
          <a:ln>
            <a:noFill/>
          </a:ln>
          <a:effectLst>
            <a:outerShdw blurRad="292100" dist="139700" dir="2700000" algn="tl" rotWithShape="0">
              <a:srgbClr val="333333">
                <a:alpha val="65000"/>
              </a:srgbClr>
            </a:outerShdw>
          </a:effectLst>
        </p:spPr>
      </p:pic>
      <p:sp>
        <p:nvSpPr>
          <p:cNvPr id="9" name="CasellaDiTesto 8"/>
          <p:cNvSpPr txBox="1"/>
          <p:nvPr/>
        </p:nvSpPr>
        <p:spPr>
          <a:xfrm rot="20582402">
            <a:off x="5500694" y="3143254"/>
            <a:ext cx="3390900" cy="578882"/>
          </a:xfrm>
          <a:prstGeom prst="roundRect">
            <a:avLst/>
          </a:prstGeom>
          <a:solidFill>
            <a:srgbClr val="FD6F17"/>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buFont typeface="Arial" pitchFamily="34" charset="0"/>
              <a:buChar char="•"/>
              <a:defRPr/>
            </a:pPr>
            <a:r>
              <a:rPr lang="it-IT" dirty="0" smtClean="0"/>
              <a:t> Arretratezza italiana</a:t>
            </a:r>
          </a:p>
          <a:p>
            <a:pPr>
              <a:buFont typeface="Arial" pitchFamily="34" charset="0"/>
              <a:buChar char="•"/>
              <a:defRPr/>
            </a:pPr>
            <a:r>
              <a:rPr lang="it-IT" dirty="0" smtClean="0"/>
              <a:t> Evitare sommosse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10" name="Titolo 1"/>
          <p:cNvSpPr>
            <a:spLocks noGrp="1"/>
          </p:cNvSpPr>
          <p:nvPr>
            <p:ph type="ctrTitle"/>
          </p:nvPr>
        </p:nvSpPr>
        <p:spPr>
          <a:xfrm>
            <a:off x="428596" y="142858"/>
            <a:ext cx="8643966" cy="1102519"/>
          </a:xfrm>
        </p:spPr>
        <p:txBody>
          <a:bodyPr>
            <a:normAutofit/>
          </a:bodyPr>
          <a:lstStyle/>
          <a:p>
            <a:r>
              <a:rPr lang="it-IT" sz="3200" dirty="0" smtClean="0"/>
              <a:t>Prima guerra d’indipendenza</a:t>
            </a:r>
            <a:endParaRPr lang="it-IT" sz="3200" dirty="0"/>
          </a:p>
        </p:txBody>
      </p:sp>
      <p:sp>
        <p:nvSpPr>
          <p:cNvPr id="8" name="CasellaDiTesto 7"/>
          <p:cNvSpPr txBox="1"/>
          <p:nvPr/>
        </p:nvSpPr>
        <p:spPr>
          <a:xfrm>
            <a:off x="928662" y="1071552"/>
            <a:ext cx="7643866" cy="783193"/>
          </a:xfrm>
          <a:prstGeom prst="round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r>
              <a:rPr lang="it-IT" sz="2000" b="1" dirty="0" smtClean="0"/>
              <a:t>1848</a:t>
            </a:r>
          </a:p>
          <a:p>
            <a:pPr lvl="0" algn="ctr"/>
            <a:r>
              <a:rPr lang="it-IT" sz="2000" b="1" i="1" dirty="0" smtClean="0">
                <a:solidFill>
                  <a:srgbClr val="FF0000"/>
                </a:solidFill>
              </a:rPr>
              <a:t>Ondata rivoluzionaria in Europa</a:t>
            </a:r>
            <a:endParaRPr lang="it-IT" sz="2000" b="1" i="1" dirty="0">
              <a:solidFill>
                <a:srgbClr val="FF0000"/>
              </a:solidFill>
            </a:endParaRPr>
          </a:p>
        </p:txBody>
      </p:sp>
      <p:cxnSp>
        <p:nvCxnSpPr>
          <p:cNvPr id="11" name="Connettore 1 10"/>
          <p:cNvCxnSpPr>
            <a:cxnSpLocks noChangeShapeType="1"/>
            <a:stCxn id="16" idx="2"/>
            <a:endCxn id="18" idx="1"/>
          </p:cNvCxnSpPr>
          <p:nvPr/>
        </p:nvCxnSpPr>
        <p:spPr bwMode="auto">
          <a:xfrm rot="16200000" flipH="1">
            <a:off x="4555262" y="3705042"/>
            <a:ext cx="493043" cy="1397821"/>
          </a:xfrm>
          <a:prstGeom prst="line">
            <a:avLst/>
          </a:prstGeom>
          <a:noFill/>
          <a:ln w="25400">
            <a:solidFill>
              <a:srgbClr val="7030A0"/>
            </a:solidFill>
            <a:round/>
            <a:headEnd/>
            <a:tailEnd type="arrow" w="med" len="med"/>
          </a:ln>
          <a:effectLst>
            <a:outerShdw dist="20000" dir="5400000" rotWithShape="0">
              <a:srgbClr val="808080">
                <a:alpha val="37999"/>
              </a:srgbClr>
            </a:outerShdw>
          </a:effectLst>
        </p:spPr>
      </p:cxnSp>
      <p:sp>
        <p:nvSpPr>
          <p:cNvPr id="13" name="CasellaDiTesto 12"/>
          <p:cNvSpPr txBox="1"/>
          <p:nvPr/>
        </p:nvSpPr>
        <p:spPr>
          <a:xfrm>
            <a:off x="1214414" y="2071684"/>
            <a:ext cx="1663692" cy="1123712"/>
          </a:xfrm>
          <a:prstGeom prst="roundRect">
            <a:avLst/>
          </a:prstGeom>
          <a:solidFill>
            <a:schemeClr val="bg1"/>
          </a:solidFill>
          <a:ln w="28575" cmpd="sng">
            <a:solidFill>
              <a:srgbClr val="7030A0"/>
            </a:solidFill>
            <a:prstDash val="solid"/>
          </a:ln>
        </p:spPr>
        <p:style>
          <a:lnRef idx="2">
            <a:schemeClr val="accent1"/>
          </a:lnRef>
          <a:fillRef idx="1">
            <a:schemeClr val="lt1"/>
          </a:fillRef>
          <a:effectRef idx="0">
            <a:schemeClr val="accent1"/>
          </a:effectRef>
          <a:fontRef idx="minor">
            <a:schemeClr val="dk1"/>
          </a:fontRef>
        </p:style>
        <p:txBody>
          <a:bodyPr wrap="square">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2000" dirty="0" smtClean="0">
                <a:solidFill>
                  <a:schemeClr val="tx1"/>
                </a:solidFill>
                <a:effectLst/>
                <a:latin typeface="+mn-lt"/>
              </a:rPr>
              <a:t>INSORGONO</a:t>
            </a:r>
            <a:r>
              <a:rPr lang="it-IT" sz="2000" b="0" dirty="0" smtClean="0">
                <a:solidFill>
                  <a:schemeClr val="tx1"/>
                </a:solidFill>
                <a:effectLst/>
                <a:latin typeface="+mn-lt"/>
              </a:rPr>
              <a:t> contro gli austriaci</a:t>
            </a:r>
          </a:p>
        </p:txBody>
      </p:sp>
      <p:sp>
        <p:nvSpPr>
          <p:cNvPr id="14" name="CasellaDiTesto 13"/>
          <p:cNvSpPr txBox="1"/>
          <p:nvPr/>
        </p:nvSpPr>
        <p:spPr>
          <a:xfrm>
            <a:off x="7072330" y="2000246"/>
            <a:ext cx="1571636" cy="783193"/>
          </a:xfrm>
          <a:prstGeom prst="roundRect">
            <a:avLst/>
          </a:prstGeom>
          <a:solidFill>
            <a:schemeClr val="bg1"/>
          </a:solidFill>
          <a:ln w="28575" cmpd="sng">
            <a:solidFill>
              <a:srgbClr val="7030A0"/>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defPPr>
              <a:defRPr lang="it-IT"/>
            </a:defPPr>
            <a:lvl1pPr algn="ctr" eaLnBrk="1" fontAlgn="auto" hangingPunct="1">
              <a:spcBef>
                <a:spcPts val="0"/>
              </a:spcBef>
              <a:spcAft>
                <a:spcPts val="0"/>
              </a:spcAft>
              <a:defRPr sz="1400">
                <a:solidFill>
                  <a:sysClr val="windowText" lastClr="000000"/>
                </a:solidFill>
                <a:effectLst/>
                <a:latin typeface="Arial"/>
                <a:cs typeface="Arial"/>
              </a:defRPr>
            </a:lvl1pPr>
          </a:lstStyle>
          <a:p>
            <a:pPr>
              <a:defRPr/>
            </a:pPr>
            <a:r>
              <a:rPr lang="it-IT" sz="2000" dirty="0" smtClean="0">
                <a:solidFill>
                  <a:schemeClr val="tx1"/>
                </a:solidFill>
                <a:latin typeface="+mn-lt"/>
              </a:rPr>
              <a:t>governi provvisori</a:t>
            </a:r>
          </a:p>
        </p:txBody>
      </p:sp>
      <p:cxnSp>
        <p:nvCxnSpPr>
          <p:cNvPr id="15" name="Connettore 1 14"/>
          <p:cNvCxnSpPr>
            <a:cxnSpLocks noChangeShapeType="1"/>
            <a:stCxn id="13" idx="3"/>
            <a:endCxn id="29" idx="1"/>
          </p:cNvCxnSpPr>
          <p:nvPr/>
        </p:nvCxnSpPr>
        <p:spPr bwMode="auto">
          <a:xfrm>
            <a:off x="2878106" y="2633540"/>
            <a:ext cx="979514" cy="445299"/>
          </a:xfrm>
          <a:prstGeom prst="line">
            <a:avLst/>
          </a:prstGeom>
          <a:noFill/>
          <a:ln w="25400">
            <a:solidFill>
              <a:srgbClr val="7030A0"/>
            </a:solidFill>
            <a:round/>
            <a:headEnd/>
            <a:tailEnd type="arrow" w="med" len="med"/>
          </a:ln>
          <a:effectLst>
            <a:outerShdw dist="20000" dir="5400000" rotWithShape="0">
              <a:srgbClr val="808080">
                <a:alpha val="37999"/>
              </a:srgbClr>
            </a:outerShdw>
          </a:effectLst>
        </p:spPr>
      </p:cxnSp>
      <p:sp>
        <p:nvSpPr>
          <p:cNvPr id="16" name="CasellaDiTesto 15"/>
          <p:cNvSpPr txBox="1"/>
          <p:nvPr/>
        </p:nvSpPr>
        <p:spPr>
          <a:xfrm>
            <a:off x="1571604" y="3714758"/>
            <a:ext cx="5062538" cy="442674"/>
          </a:xfrm>
          <a:prstGeom prst="roundRect">
            <a:avLst/>
          </a:prstGeom>
          <a:solidFill>
            <a:schemeClr val="bg1"/>
          </a:solidFill>
          <a:ln w="28575" cmpd="sng">
            <a:solidFill>
              <a:srgbClr val="7030A0"/>
            </a:solidFill>
            <a:prstDash val="solid"/>
          </a:ln>
        </p:spPr>
        <p:style>
          <a:lnRef idx="2">
            <a:schemeClr val="accent1"/>
          </a:lnRef>
          <a:fillRef idx="1">
            <a:schemeClr val="lt1"/>
          </a:fillRef>
          <a:effectRef idx="0">
            <a:schemeClr val="accent1"/>
          </a:effectRef>
          <a:fontRef idx="minor">
            <a:schemeClr val="dk1"/>
          </a:fontRef>
        </p:style>
        <p:txBody>
          <a:bodyPr>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2000" dirty="0">
                <a:solidFill>
                  <a:srgbClr val="FF0000"/>
                </a:solidFill>
                <a:effectLst/>
                <a:latin typeface="+mn-lt"/>
              </a:rPr>
              <a:t>Carlo Alberto </a:t>
            </a:r>
            <a:r>
              <a:rPr lang="it-IT" sz="2000" b="0" dirty="0">
                <a:solidFill>
                  <a:schemeClr val="tx1"/>
                </a:solidFill>
                <a:effectLst/>
                <a:latin typeface="+mn-lt"/>
              </a:rPr>
              <a:t>dichiara </a:t>
            </a:r>
            <a:r>
              <a:rPr lang="it-IT" sz="2000" b="0" dirty="0" smtClean="0">
                <a:solidFill>
                  <a:schemeClr val="tx1"/>
                </a:solidFill>
                <a:effectLst/>
                <a:latin typeface="+mn-lt"/>
              </a:rPr>
              <a:t>guerra all’Austria</a:t>
            </a:r>
          </a:p>
        </p:txBody>
      </p:sp>
      <p:sp>
        <p:nvSpPr>
          <p:cNvPr id="18" name="CasellaDiTesto 17"/>
          <p:cNvSpPr txBox="1"/>
          <p:nvPr/>
        </p:nvSpPr>
        <p:spPr>
          <a:xfrm>
            <a:off x="5500694" y="4429138"/>
            <a:ext cx="3390900" cy="442674"/>
          </a:xfrm>
          <a:prstGeom prst="roundRect">
            <a:avLst/>
          </a:prstGeom>
          <a:solidFill>
            <a:schemeClr val="bg1"/>
          </a:solidFill>
          <a:ln w="28575" cmpd="sng">
            <a:solidFill>
              <a:srgbClr val="7030A0"/>
            </a:solidFill>
            <a:prstDash val="solid"/>
          </a:ln>
        </p:spPr>
        <p:style>
          <a:lnRef idx="2">
            <a:schemeClr val="accent1"/>
          </a:lnRef>
          <a:fillRef idx="1">
            <a:schemeClr val="lt1"/>
          </a:fillRef>
          <a:effectRef idx="0">
            <a:schemeClr val="accent1"/>
          </a:effectRef>
          <a:fontRef idx="minor">
            <a:schemeClr val="dk1"/>
          </a:fontRef>
        </p:style>
        <p:txBody>
          <a:bodyPr>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2000" b="0" dirty="0" smtClean="0">
                <a:solidFill>
                  <a:schemeClr val="tx1"/>
                </a:solidFill>
                <a:effectLst/>
                <a:latin typeface="+mn-lt"/>
              </a:rPr>
              <a:t>Prima guerra di indipendenza</a:t>
            </a:r>
          </a:p>
        </p:txBody>
      </p:sp>
      <p:sp>
        <p:nvSpPr>
          <p:cNvPr id="19" name="CasellaDiTesto 18"/>
          <p:cNvSpPr txBox="1"/>
          <p:nvPr/>
        </p:nvSpPr>
        <p:spPr>
          <a:xfrm>
            <a:off x="3851721" y="2301477"/>
            <a:ext cx="1863287" cy="442674"/>
          </a:xfrm>
          <a:prstGeom prst="roundRect">
            <a:avLst/>
          </a:prstGeom>
          <a:solidFill>
            <a:schemeClr val="bg1"/>
          </a:solidFill>
          <a:ln w="28575" cmpd="sng">
            <a:solidFill>
              <a:srgbClr val="7030A0"/>
            </a:solidFill>
            <a:prstDash val="solid"/>
          </a:ln>
        </p:spPr>
        <p:style>
          <a:lnRef idx="2">
            <a:schemeClr val="accent1"/>
          </a:lnRef>
          <a:fillRef idx="1">
            <a:schemeClr val="lt1"/>
          </a:fillRef>
          <a:effectRef idx="0">
            <a:schemeClr val="accent1"/>
          </a:effectRef>
          <a:fontRef idx="minor">
            <a:schemeClr val="dk1"/>
          </a:fontRef>
        </p:style>
        <p:txBody>
          <a:bodyPr wrap="square">
            <a:spAutoFit/>
          </a:bodyPr>
          <a:lstStyle>
            <a:defPPr>
              <a:defRPr lang="it-IT"/>
            </a:defPPr>
            <a:lvl1pPr algn="ctr" eaLnBrk="1" fontAlgn="auto" hangingPunct="1">
              <a:spcBef>
                <a:spcPts val="0"/>
              </a:spcBef>
              <a:spcAft>
                <a:spcPts val="0"/>
              </a:spcAft>
              <a:defRPr sz="1400" b="0">
                <a:solidFill>
                  <a:sysClr val="windowText" lastClr="000000"/>
                </a:solidFill>
                <a:effectLst>
                  <a:outerShdw blurRad="50800" dist="38100" dir="2700000" algn="tl" rotWithShape="0">
                    <a:srgbClr val="000000">
                      <a:alpha val="43000"/>
                    </a:srgbClr>
                  </a:outerShdw>
                </a:effectLst>
                <a:latin typeface="Arial"/>
                <a:cs typeface="Arial"/>
              </a:defRPr>
            </a:lvl1pPr>
          </a:lstStyle>
          <a:p>
            <a:pPr>
              <a:defRPr/>
            </a:pPr>
            <a:r>
              <a:rPr lang="it-IT" sz="2000" b="1" dirty="0" smtClean="0">
                <a:solidFill>
                  <a:srgbClr val="FF0000"/>
                </a:solidFill>
                <a:effectLst/>
                <a:latin typeface="+mn-lt"/>
              </a:rPr>
              <a:t>Venezia</a:t>
            </a:r>
            <a:endParaRPr lang="it-IT" sz="2000" b="1" dirty="0">
              <a:solidFill>
                <a:srgbClr val="FF0000"/>
              </a:solidFill>
              <a:effectLst/>
              <a:latin typeface="+mn-lt"/>
            </a:endParaRPr>
          </a:p>
        </p:txBody>
      </p:sp>
      <p:cxnSp>
        <p:nvCxnSpPr>
          <p:cNvPr id="20" name="Connettore 1 19"/>
          <p:cNvCxnSpPr>
            <a:cxnSpLocks noChangeShapeType="1"/>
            <a:stCxn id="13" idx="3"/>
            <a:endCxn id="19" idx="1"/>
          </p:cNvCxnSpPr>
          <p:nvPr/>
        </p:nvCxnSpPr>
        <p:spPr bwMode="auto">
          <a:xfrm flipV="1">
            <a:off x="2878106" y="2522814"/>
            <a:ext cx="973615" cy="110726"/>
          </a:xfrm>
          <a:prstGeom prst="line">
            <a:avLst/>
          </a:prstGeom>
          <a:noFill/>
          <a:ln w="25400">
            <a:solidFill>
              <a:srgbClr val="7030A0"/>
            </a:solidFill>
            <a:round/>
            <a:headEnd/>
            <a:tailEnd type="arrow" w="med" len="med"/>
          </a:ln>
          <a:effectLst>
            <a:outerShdw dist="20000" dir="5400000" rotWithShape="0">
              <a:srgbClr val="808080">
                <a:alpha val="37999"/>
              </a:srgbClr>
            </a:outerShdw>
          </a:effectLst>
        </p:spPr>
      </p:cxnSp>
      <p:sp>
        <p:nvSpPr>
          <p:cNvPr id="21" name="CasellaDiTesto 20"/>
          <p:cNvSpPr txBox="1"/>
          <p:nvPr/>
        </p:nvSpPr>
        <p:spPr>
          <a:xfrm>
            <a:off x="357158" y="3571882"/>
            <a:ext cx="1512887" cy="340519"/>
          </a:xfrm>
          <a:prstGeom prst="round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a:spAutoFit/>
          </a:bodyPr>
          <a:lstStyle>
            <a:defPPr>
              <a:defRPr lang="it-IT"/>
            </a:defPPr>
            <a:lvl1pPr algn="ctr" eaLnBrk="1" fontAlgn="auto" hangingPunct="1">
              <a:spcBef>
                <a:spcPts val="0"/>
              </a:spcBef>
              <a:spcAft>
                <a:spcPts val="0"/>
              </a:spcAft>
              <a:defRPr sz="1400">
                <a:solidFill>
                  <a:schemeClr val="tx1"/>
                </a:solidFill>
                <a:effectLst>
                  <a:outerShdw blurRad="50800" dist="38100" dir="2700000" algn="tl" rotWithShape="0">
                    <a:srgbClr val="000000">
                      <a:alpha val="43000"/>
                    </a:srgbClr>
                  </a:outerShdw>
                </a:effectLst>
                <a:latin typeface="Arial"/>
                <a:cs typeface="Arial"/>
              </a:defRPr>
            </a:lvl1pPr>
          </a:lstStyle>
          <a:p>
            <a:pPr>
              <a:defRPr/>
            </a:pPr>
            <a:r>
              <a:rPr lang="it-IT">
                <a:effectLst/>
                <a:latin typeface="+mn-lt"/>
              </a:rPr>
              <a:t>23 marzo </a:t>
            </a:r>
            <a:r>
              <a:rPr lang="it-IT" smtClean="0">
                <a:effectLst/>
                <a:latin typeface="+mn-lt"/>
              </a:rPr>
              <a:t>1848</a:t>
            </a:r>
            <a:endParaRPr lang="it-IT" dirty="0">
              <a:effectLst/>
              <a:latin typeface="+mn-lt"/>
            </a:endParaRPr>
          </a:p>
        </p:txBody>
      </p:sp>
      <p:sp>
        <p:nvSpPr>
          <p:cNvPr id="12" name="CasellaDiTesto 11"/>
          <p:cNvSpPr txBox="1"/>
          <p:nvPr/>
        </p:nvSpPr>
        <p:spPr>
          <a:xfrm>
            <a:off x="142844" y="2643188"/>
            <a:ext cx="1231209" cy="578882"/>
          </a:xfrm>
          <a:prstGeom prst="roundRect">
            <a:avLst/>
          </a:prstGeom>
          <a:solidFill>
            <a:schemeClr val="bg1"/>
          </a:solidFill>
          <a:ln w="28575" cmpd="sng">
            <a:solidFill>
              <a:srgbClr val="7030A0"/>
            </a:solidFill>
            <a:prstDash val="solid"/>
          </a:ln>
        </p:spPr>
        <p:style>
          <a:lnRef idx="2">
            <a:schemeClr val="accent1"/>
          </a:lnRef>
          <a:fillRef idx="1">
            <a:schemeClr val="lt1"/>
          </a:fillRef>
          <a:effectRef idx="0">
            <a:schemeClr val="accent1"/>
          </a:effectRef>
          <a:fontRef idx="minor">
            <a:schemeClr val="dk1"/>
          </a:fontRef>
        </p:style>
        <p:txBody>
          <a:bodyPr wrap="square">
            <a:spAutoFit/>
          </a:bodyPr>
          <a:lstStyle>
            <a:defPPr>
              <a:defRPr lang="it-IT"/>
            </a:defPPr>
            <a:lvl1pPr algn="ctr" eaLnBrk="1" fontAlgn="auto" hangingPunct="1">
              <a:spcBef>
                <a:spcPts val="0"/>
              </a:spcBef>
              <a:spcAft>
                <a:spcPts val="0"/>
              </a:spcAft>
              <a:defRPr sz="1400">
                <a:solidFill>
                  <a:schemeClr val="tx1"/>
                </a:solidFill>
                <a:effectLst>
                  <a:outerShdw blurRad="50800" dist="38100" dir="2700000" algn="tl" rotWithShape="0">
                    <a:srgbClr val="000000">
                      <a:alpha val="43000"/>
                    </a:srgbClr>
                  </a:outerShdw>
                </a:effectLst>
                <a:latin typeface="Arial"/>
                <a:cs typeface="Arial"/>
              </a:defRPr>
            </a:lvl1pPr>
          </a:lstStyle>
          <a:p>
            <a:pPr>
              <a:defRPr/>
            </a:pPr>
            <a:r>
              <a:rPr lang="it-IT" dirty="0" smtClean="0">
                <a:effectLst/>
              </a:rPr>
              <a:t>18 marzo 1848</a:t>
            </a:r>
            <a:endParaRPr lang="it-IT" dirty="0">
              <a:effectLst/>
            </a:endParaRPr>
          </a:p>
        </p:txBody>
      </p:sp>
      <p:sp>
        <p:nvSpPr>
          <p:cNvPr id="29" name="CasellaDiTesto 28"/>
          <p:cNvSpPr txBox="1"/>
          <p:nvPr/>
        </p:nvSpPr>
        <p:spPr>
          <a:xfrm>
            <a:off x="3857620" y="2857502"/>
            <a:ext cx="2571767" cy="442674"/>
          </a:xfrm>
          <a:prstGeom prst="roundRect">
            <a:avLst/>
          </a:prstGeom>
          <a:solidFill>
            <a:schemeClr val="bg1"/>
          </a:solidFill>
          <a:ln w="28575" cmpd="sng">
            <a:solidFill>
              <a:srgbClr val="7030A0"/>
            </a:solidFill>
            <a:prstDash val="solid"/>
          </a:ln>
        </p:spPr>
        <p:style>
          <a:lnRef idx="2">
            <a:schemeClr val="accent1"/>
          </a:lnRef>
          <a:fillRef idx="1">
            <a:schemeClr val="lt1"/>
          </a:fillRef>
          <a:effectRef idx="0">
            <a:schemeClr val="accent1"/>
          </a:effectRef>
          <a:fontRef idx="minor">
            <a:schemeClr val="dk1"/>
          </a:fontRef>
        </p:style>
        <p:txBody>
          <a:bodyPr wrap="square">
            <a:spAutoFit/>
          </a:bodyPr>
          <a:lstStyle>
            <a:defPPr>
              <a:defRPr lang="it-IT"/>
            </a:defPPr>
            <a:lvl1pPr algn="ctr" eaLnBrk="1" fontAlgn="auto" hangingPunct="1">
              <a:spcBef>
                <a:spcPts val="0"/>
              </a:spcBef>
              <a:spcAft>
                <a:spcPts val="0"/>
              </a:spcAft>
              <a:defRPr sz="1400" b="0">
                <a:solidFill>
                  <a:sysClr val="windowText" lastClr="000000"/>
                </a:solidFill>
                <a:effectLst>
                  <a:outerShdw blurRad="50800" dist="38100" dir="2700000" algn="tl" rotWithShape="0">
                    <a:srgbClr val="000000">
                      <a:alpha val="43000"/>
                    </a:srgbClr>
                  </a:outerShdw>
                </a:effectLst>
                <a:latin typeface="Arial"/>
                <a:cs typeface="Arial"/>
              </a:defRPr>
            </a:lvl1pPr>
          </a:lstStyle>
          <a:p>
            <a:pPr>
              <a:defRPr/>
            </a:pPr>
            <a:r>
              <a:rPr lang="it-IT" sz="2000" b="1" dirty="0" smtClean="0">
                <a:solidFill>
                  <a:srgbClr val="FF0000"/>
                </a:solidFill>
                <a:effectLst/>
                <a:latin typeface="+mn-lt"/>
              </a:rPr>
              <a:t>Milano</a:t>
            </a:r>
            <a:r>
              <a:rPr lang="it-IT" sz="2000" dirty="0" smtClean="0">
                <a:solidFill>
                  <a:schemeClr val="tx1"/>
                </a:solidFill>
                <a:effectLst/>
                <a:latin typeface="+mn-lt"/>
              </a:rPr>
              <a:t> (le 5 giornate)</a:t>
            </a:r>
            <a:endParaRPr lang="it-IT" sz="2000" dirty="0">
              <a:solidFill>
                <a:schemeClr val="tx1"/>
              </a:solidFill>
              <a:effectLst/>
              <a:latin typeface="+mn-lt"/>
            </a:endParaRPr>
          </a:p>
        </p:txBody>
      </p:sp>
      <p:sp>
        <p:nvSpPr>
          <p:cNvPr id="36" name="Parentesi graffa chiusa 35"/>
          <p:cNvSpPr/>
          <p:nvPr/>
        </p:nvSpPr>
        <p:spPr>
          <a:xfrm>
            <a:off x="6572264" y="2071684"/>
            <a:ext cx="357190" cy="1428760"/>
          </a:xfrm>
          <a:prstGeom prst="rightBrace">
            <a:avLst>
              <a:gd name="adj1" fmla="val 8333"/>
              <a:gd name="adj2" fmla="val 49508"/>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it-IT"/>
          </a:p>
        </p:txBody>
      </p:sp>
      <p:sp>
        <p:nvSpPr>
          <p:cNvPr id="17" name="CasellaDiTesto 16"/>
          <p:cNvSpPr txBox="1"/>
          <p:nvPr/>
        </p:nvSpPr>
        <p:spPr>
          <a:xfrm>
            <a:off x="7072330" y="2928940"/>
            <a:ext cx="1571636" cy="817245"/>
          </a:xfrm>
          <a:prstGeom prst="roundRect">
            <a:avLst/>
          </a:prstGeom>
          <a:solidFill>
            <a:schemeClr val="bg1"/>
          </a:solidFill>
          <a:ln w="28575" cmpd="sng">
            <a:solidFill>
              <a:srgbClr val="7030A0"/>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defPPr>
              <a:defRPr lang="it-IT"/>
            </a:defPPr>
            <a:lvl1pPr algn="ctr" eaLnBrk="1" fontAlgn="auto" hangingPunct="1">
              <a:spcBef>
                <a:spcPts val="0"/>
              </a:spcBef>
              <a:spcAft>
                <a:spcPts val="0"/>
              </a:spcAft>
              <a:defRPr sz="1400">
                <a:solidFill>
                  <a:sysClr val="windowText" lastClr="000000"/>
                </a:solidFill>
                <a:effectLst/>
                <a:latin typeface="Arial"/>
                <a:cs typeface="Arial"/>
              </a:defRPr>
            </a:lvl1pPr>
          </a:lstStyle>
          <a:p>
            <a:pPr>
              <a:defRPr/>
            </a:pPr>
            <a:r>
              <a:rPr lang="it-IT" dirty="0" smtClean="0">
                <a:solidFill>
                  <a:schemeClr val="tx1"/>
                </a:solidFill>
                <a:latin typeface="+mn-lt"/>
              </a:rPr>
              <a:t>gli austriaci si ritirano nel quadrilatero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17" name="CasellaDiTesto 16"/>
          <p:cNvSpPr txBox="1"/>
          <p:nvPr/>
        </p:nvSpPr>
        <p:spPr>
          <a:xfrm>
            <a:off x="7072330" y="2928940"/>
            <a:ext cx="1571636" cy="817245"/>
          </a:xfrm>
          <a:prstGeom prst="roundRect">
            <a:avLst/>
          </a:prstGeom>
          <a:solidFill>
            <a:schemeClr val="bg1"/>
          </a:solidFill>
          <a:ln w="28575" cmpd="sng">
            <a:solidFill>
              <a:srgbClr val="7030A0"/>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defPPr>
              <a:defRPr lang="it-IT"/>
            </a:defPPr>
            <a:lvl1pPr algn="ctr" eaLnBrk="1" fontAlgn="auto" hangingPunct="1">
              <a:spcBef>
                <a:spcPts val="0"/>
              </a:spcBef>
              <a:spcAft>
                <a:spcPts val="0"/>
              </a:spcAft>
              <a:defRPr sz="1400">
                <a:solidFill>
                  <a:sysClr val="windowText" lastClr="000000"/>
                </a:solidFill>
                <a:effectLst/>
                <a:latin typeface="Arial"/>
                <a:cs typeface="Arial"/>
              </a:defRPr>
            </a:lvl1pPr>
          </a:lstStyle>
          <a:p>
            <a:pPr>
              <a:defRPr/>
            </a:pPr>
            <a:r>
              <a:rPr lang="it-IT" dirty="0" smtClean="0">
                <a:solidFill>
                  <a:schemeClr val="tx1"/>
                </a:solidFill>
                <a:latin typeface="+mn-lt"/>
              </a:rPr>
              <a:t>gli austriaci si ritirano nel quadrilatero</a:t>
            </a:r>
          </a:p>
        </p:txBody>
      </p:sp>
      <p:pic>
        <p:nvPicPr>
          <p:cNvPr id="61442" name="Picture 2" descr="Visualizza immagine di origine"/>
          <p:cNvPicPr>
            <a:picLocks noChangeAspect="1" noChangeArrowheads="1"/>
          </p:cNvPicPr>
          <p:nvPr/>
        </p:nvPicPr>
        <p:blipFill>
          <a:blip r:embed="rId3" cstate="print"/>
          <a:srcRect/>
          <a:stretch>
            <a:fillRect/>
          </a:stretch>
        </p:blipFill>
        <p:spPr bwMode="auto">
          <a:xfrm>
            <a:off x="1000100" y="142858"/>
            <a:ext cx="5175720" cy="485778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2" descr="Visualizza immagine di origine"/>
          <p:cNvPicPr>
            <a:picLocks noChangeAspect="1" noChangeArrowheads="1"/>
          </p:cNvPicPr>
          <p:nvPr/>
        </p:nvPicPr>
        <p:blipFill>
          <a:blip r:embed="rId3"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10" name="Titolo 1"/>
          <p:cNvSpPr>
            <a:spLocks noGrp="1"/>
          </p:cNvSpPr>
          <p:nvPr>
            <p:ph type="ctrTitle"/>
          </p:nvPr>
        </p:nvSpPr>
        <p:spPr>
          <a:xfrm>
            <a:off x="428596" y="142858"/>
            <a:ext cx="8643966" cy="1102519"/>
          </a:xfrm>
        </p:spPr>
        <p:txBody>
          <a:bodyPr>
            <a:normAutofit/>
          </a:bodyPr>
          <a:lstStyle/>
          <a:p>
            <a:r>
              <a:rPr lang="it-IT" sz="3200" dirty="0" smtClean="0"/>
              <a:t>Prima guerra d’indipendenza</a:t>
            </a:r>
            <a:endParaRPr lang="it-IT" sz="3200" dirty="0"/>
          </a:p>
        </p:txBody>
      </p:sp>
      <p:sp>
        <p:nvSpPr>
          <p:cNvPr id="8" name="CasellaDiTesto 7"/>
          <p:cNvSpPr txBox="1"/>
          <p:nvPr/>
        </p:nvSpPr>
        <p:spPr>
          <a:xfrm>
            <a:off x="928662" y="1071552"/>
            <a:ext cx="7643866" cy="442674"/>
          </a:xfrm>
          <a:prstGeom prst="round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r>
              <a:rPr lang="it-IT" sz="2000" dirty="0" smtClean="0"/>
              <a:t>Si </a:t>
            </a:r>
            <a:r>
              <a:rPr lang="it-IT" sz="2000" b="1" dirty="0" smtClean="0">
                <a:solidFill>
                  <a:srgbClr val="FF0000"/>
                </a:solidFill>
              </a:rPr>
              <a:t>uniscono</a:t>
            </a:r>
            <a:r>
              <a:rPr lang="it-IT" sz="2000" dirty="0" smtClean="0"/>
              <a:t> a Carlo Alberto truppe da Napoli, Regno pontificio, Toscana</a:t>
            </a:r>
            <a:endParaRPr lang="it-IT" sz="2000" i="1" dirty="0">
              <a:solidFill>
                <a:srgbClr val="FF0000"/>
              </a:solidFill>
            </a:endParaRPr>
          </a:p>
        </p:txBody>
      </p:sp>
      <p:sp>
        <p:nvSpPr>
          <p:cNvPr id="13" name="CasellaDiTesto 12"/>
          <p:cNvSpPr txBox="1"/>
          <p:nvPr/>
        </p:nvSpPr>
        <p:spPr>
          <a:xfrm>
            <a:off x="785786" y="1714494"/>
            <a:ext cx="1663692" cy="783193"/>
          </a:xfrm>
          <a:prstGeom prst="roundRect">
            <a:avLst/>
          </a:prstGeom>
          <a:solidFill>
            <a:schemeClr val="bg1"/>
          </a:solidFill>
          <a:ln w="28575" cmpd="sng">
            <a:solidFill>
              <a:srgbClr val="7030A0"/>
            </a:solidFill>
            <a:prstDash val="solid"/>
          </a:ln>
        </p:spPr>
        <p:style>
          <a:lnRef idx="2">
            <a:schemeClr val="accent1"/>
          </a:lnRef>
          <a:fillRef idx="1">
            <a:schemeClr val="lt1"/>
          </a:fillRef>
          <a:effectRef idx="0">
            <a:schemeClr val="accent1"/>
          </a:effectRef>
          <a:fontRef idx="minor">
            <a:schemeClr val="dk1"/>
          </a:fontRef>
        </p:style>
        <p:txBody>
          <a:bodyPr wrap="square">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lgn="r">
              <a:defRPr/>
            </a:pPr>
            <a:r>
              <a:rPr lang="it-IT" sz="2000" b="0" dirty="0" smtClean="0">
                <a:solidFill>
                  <a:schemeClr val="tx1"/>
                </a:solidFill>
                <a:effectLst/>
                <a:latin typeface="+mn-lt"/>
              </a:rPr>
              <a:t>Lo</a:t>
            </a:r>
            <a:r>
              <a:rPr lang="it-IT" sz="2000" dirty="0" smtClean="0">
                <a:solidFill>
                  <a:schemeClr val="tx1"/>
                </a:solidFill>
                <a:effectLst/>
                <a:latin typeface="+mn-lt"/>
              </a:rPr>
              <a:t> scenario muta</a:t>
            </a:r>
            <a:endParaRPr lang="it-IT" sz="2000" b="0" dirty="0" smtClean="0">
              <a:solidFill>
                <a:schemeClr val="tx1"/>
              </a:solidFill>
              <a:effectLst/>
              <a:latin typeface="+mn-lt"/>
            </a:endParaRPr>
          </a:p>
        </p:txBody>
      </p:sp>
      <p:sp>
        <p:nvSpPr>
          <p:cNvPr id="14" name="CasellaDiTesto 13"/>
          <p:cNvSpPr txBox="1"/>
          <p:nvPr/>
        </p:nvSpPr>
        <p:spPr>
          <a:xfrm>
            <a:off x="7500958" y="2000246"/>
            <a:ext cx="1571636" cy="1123712"/>
          </a:xfrm>
          <a:prstGeom prst="roundRect">
            <a:avLst/>
          </a:prstGeom>
          <a:solidFill>
            <a:schemeClr val="bg1"/>
          </a:solidFill>
          <a:ln w="28575" cmpd="sng">
            <a:solidFill>
              <a:srgbClr val="7030A0"/>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defPPr>
              <a:defRPr lang="it-IT"/>
            </a:defPPr>
            <a:lvl1pPr algn="ctr" eaLnBrk="1" fontAlgn="auto" hangingPunct="1">
              <a:spcBef>
                <a:spcPts val="0"/>
              </a:spcBef>
              <a:spcAft>
                <a:spcPts val="0"/>
              </a:spcAft>
              <a:defRPr sz="1400">
                <a:solidFill>
                  <a:sysClr val="windowText" lastClr="000000"/>
                </a:solidFill>
                <a:effectLst/>
                <a:latin typeface="Arial"/>
                <a:cs typeface="Arial"/>
              </a:defRPr>
            </a:lvl1pPr>
          </a:lstStyle>
          <a:p>
            <a:pPr>
              <a:defRPr/>
            </a:pPr>
            <a:r>
              <a:rPr lang="it-IT" sz="2000" dirty="0" smtClean="0">
                <a:solidFill>
                  <a:schemeClr val="tx1"/>
                </a:solidFill>
                <a:latin typeface="+mn-lt"/>
              </a:rPr>
              <a:t>389 universitari pisani</a:t>
            </a:r>
          </a:p>
        </p:txBody>
      </p:sp>
      <p:cxnSp>
        <p:nvCxnSpPr>
          <p:cNvPr id="15" name="Connettore 1 14"/>
          <p:cNvCxnSpPr>
            <a:cxnSpLocks noChangeShapeType="1"/>
            <a:stCxn id="13" idx="3"/>
            <a:endCxn id="19" idx="1"/>
          </p:cNvCxnSpPr>
          <p:nvPr/>
        </p:nvCxnSpPr>
        <p:spPr bwMode="auto">
          <a:xfrm>
            <a:off x="2449478" y="2106091"/>
            <a:ext cx="408010" cy="98821"/>
          </a:xfrm>
          <a:prstGeom prst="line">
            <a:avLst/>
          </a:prstGeom>
          <a:noFill/>
          <a:ln w="25400">
            <a:solidFill>
              <a:srgbClr val="7030A0"/>
            </a:solidFill>
            <a:round/>
            <a:headEnd/>
            <a:tailEnd type="arrow" w="med" len="med"/>
          </a:ln>
          <a:effectLst>
            <a:outerShdw dist="20000" dir="5400000" rotWithShape="0">
              <a:srgbClr val="808080">
                <a:alpha val="37999"/>
              </a:srgbClr>
            </a:outerShdw>
          </a:effectLst>
        </p:spPr>
      </p:cxnSp>
      <p:sp>
        <p:nvSpPr>
          <p:cNvPr id="18" name="CasellaDiTesto 17"/>
          <p:cNvSpPr txBox="1"/>
          <p:nvPr/>
        </p:nvSpPr>
        <p:spPr>
          <a:xfrm>
            <a:off x="4857752" y="4000510"/>
            <a:ext cx="3390900" cy="442674"/>
          </a:xfrm>
          <a:prstGeom prst="roundRect">
            <a:avLst/>
          </a:prstGeom>
          <a:solidFill>
            <a:schemeClr val="bg1"/>
          </a:solidFill>
          <a:ln w="28575" cmpd="sng">
            <a:solidFill>
              <a:srgbClr val="7030A0"/>
            </a:solidFill>
            <a:prstDash val="solid"/>
          </a:ln>
        </p:spPr>
        <p:style>
          <a:lnRef idx="2">
            <a:schemeClr val="accent1"/>
          </a:lnRef>
          <a:fillRef idx="1">
            <a:schemeClr val="lt1"/>
          </a:fillRef>
          <a:effectRef idx="0">
            <a:schemeClr val="accent1"/>
          </a:effectRef>
          <a:fontRef idx="minor">
            <a:schemeClr val="dk1"/>
          </a:fontRef>
        </p:style>
        <p:txBody>
          <a:bodyPr>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2000" b="0" dirty="0" smtClean="0">
                <a:solidFill>
                  <a:schemeClr val="tx1"/>
                </a:solidFill>
                <a:effectLst/>
                <a:latin typeface="+mn-lt"/>
              </a:rPr>
              <a:t>Carlo Alberto continua da solo</a:t>
            </a:r>
          </a:p>
        </p:txBody>
      </p:sp>
      <p:sp>
        <p:nvSpPr>
          <p:cNvPr id="19" name="CasellaDiTesto 18"/>
          <p:cNvSpPr txBox="1"/>
          <p:nvPr/>
        </p:nvSpPr>
        <p:spPr>
          <a:xfrm>
            <a:off x="2857488" y="1643056"/>
            <a:ext cx="1863287" cy="1123712"/>
          </a:xfrm>
          <a:prstGeom prst="roundRect">
            <a:avLst/>
          </a:prstGeom>
          <a:solidFill>
            <a:schemeClr val="bg1"/>
          </a:solidFill>
          <a:ln w="28575" cmpd="sng">
            <a:solidFill>
              <a:srgbClr val="7030A0"/>
            </a:solidFill>
            <a:prstDash val="solid"/>
          </a:ln>
        </p:spPr>
        <p:style>
          <a:lnRef idx="2">
            <a:schemeClr val="accent1"/>
          </a:lnRef>
          <a:fillRef idx="1">
            <a:schemeClr val="lt1"/>
          </a:fillRef>
          <a:effectRef idx="0">
            <a:schemeClr val="accent1"/>
          </a:effectRef>
          <a:fontRef idx="minor">
            <a:schemeClr val="dk1"/>
          </a:fontRef>
        </p:style>
        <p:txBody>
          <a:bodyPr wrap="square">
            <a:spAutoFit/>
          </a:bodyPr>
          <a:lstStyle>
            <a:defPPr>
              <a:defRPr lang="it-IT"/>
            </a:defPPr>
            <a:lvl1pPr algn="ctr" eaLnBrk="1" fontAlgn="auto" hangingPunct="1">
              <a:spcBef>
                <a:spcPts val="0"/>
              </a:spcBef>
              <a:spcAft>
                <a:spcPts val="0"/>
              </a:spcAft>
              <a:defRPr sz="1400" b="0">
                <a:solidFill>
                  <a:sysClr val="windowText" lastClr="000000"/>
                </a:solidFill>
                <a:effectLst>
                  <a:outerShdw blurRad="50800" dist="38100" dir="2700000" algn="tl" rotWithShape="0">
                    <a:srgbClr val="000000">
                      <a:alpha val="43000"/>
                    </a:srgbClr>
                  </a:outerShdw>
                </a:effectLst>
                <a:latin typeface="Arial"/>
                <a:cs typeface="Arial"/>
              </a:defRPr>
            </a:lvl1pPr>
          </a:lstStyle>
          <a:p>
            <a:pPr algn="just">
              <a:defRPr/>
            </a:pPr>
            <a:r>
              <a:rPr lang="it-IT" sz="2000" b="1" dirty="0" smtClean="0">
                <a:solidFill>
                  <a:srgbClr val="FF0000"/>
                </a:solidFill>
                <a:effectLst/>
                <a:latin typeface="+mn-lt"/>
              </a:rPr>
              <a:t>Pio </a:t>
            </a:r>
            <a:r>
              <a:rPr lang="it-IT" sz="2000" b="1" dirty="0" err="1" smtClean="0">
                <a:solidFill>
                  <a:srgbClr val="FF0000"/>
                </a:solidFill>
                <a:effectLst/>
                <a:latin typeface="+mn-lt"/>
              </a:rPr>
              <a:t>IX</a:t>
            </a:r>
            <a:r>
              <a:rPr lang="it-IT" sz="2000" b="1" dirty="0" smtClean="0">
                <a:solidFill>
                  <a:srgbClr val="FF0000"/>
                </a:solidFill>
                <a:effectLst/>
                <a:latin typeface="+mn-lt"/>
              </a:rPr>
              <a:t> si ritira</a:t>
            </a:r>
          </a:p>
          <a:p>
            <a:pPr algn="just">
              <a:buFont typeface="Arial" pitchFamily="34" charset="0"/>
              <a:buChar char="•"/>
              <a:defRPr/>
            </a:pPr>
            <a:r>
              <a:rPr lang="it-IT" sz="2000" dirty="0" smtClean="0">
                <a:solidFill>
                  <a:schemeClr val="tx1"/>
                </a:solidFill>
                <a:effectLst/>
                <a:latin typeface="+mn-lt"/>
              </a:rPr>
              <a:t> teme scisma con l’Austria</a:t>
            </a:r>
            <a:endParaRPr lang="it-IT" sz="2000" dirty="0">
              <a:solidFill>
                <a:schemeClr val="tx1"/>
              </a:solidFill>
              <a:effectLst/>
              <a:latin typeface="+mn-lt"/>
            </a:endParaRPr>
          </a:p>
        </p:txBody>
      </p:sp>
      <p:cxnSp>
        <p:nvCxnSpPr>
          <p:cNvPr id="20" name="Connettore 1 19"/>
          <p:cNvCxnSpPr>
            <a:cxnSpLocks noChangeShapeType="1"/>
          </p:cNvCxnSpPr>
          <p:nvPr/>
        </p:nvCxnSpPr>
        <p:spPr bwMode="auto">
          <a:xfrm rot="16200000" flipH="1">
            <a:off x="7715272" y="1643056"/>
            <a:ext cx="642942" cy="214314"/>
          </a:xfrm>
          <a:prstGeom prst="line">
            <a:avLst/>
          </a:prstGeom>
          <a:noFill/>
          <a:ln w="25400">
            <a:solidFill>
              <a:srgbClr val="7030A0"/>
            </a:solidFill>
            <a:round/>
            <a:headEnd/>
            <a:tailEnd type="arrow" w="med" len="med"/>
          </a:ln>
          <a:effectLst>
            <a:outerShdw dist="20000" dir="5400000" rotWithShape="0">
              <a:srgbClr val="808080">
                <a:alpha val="37999"/>
              </a:srgbClr>
            </a:outerShdw>
          </a:effectLst>
        </p:spPr>
      </p:cxnSp>
      <p:sp>
        <p:nvSpPr>
          <p:cNvPr id="12" name="CasellaDiTesto 11"/>
          <p:cNvSpPr txBox="1"/>
          <p:nvPr/>
        </p:nvSpPr>
        <p:spPr>
          <a:xfrm>
            <a:off x="285720" y="2214560"/>
            <a:ext cx="1231209" cy="340519"/>
          </a:xfrm>
          <a:prstGeom prst="roundRect">
            <a:avLst/>
          </a:prstGeom>
          <a:solidFill>
            <a:schemeClr val="bg1"/>
          </a:solidFill>
          <a:ln w="28575" cmpd="sng">
            <a:solidFill>
              <a:srgbClr val="7030A0"/>
            </a:solidFill>
            <a:prstDash val="solid"/>
          </a:ln>
        </p:spPr>
        <p:style>
          <a:lnRef idx="2">
            <a:schemeClr val="accent1"/>
          </a:lnRef>
          <a:fillRef idx="1">
            <a:schemeClr val="lt1"/>
          </a:fillRef>
          <a:effectRef idx="0">
            <a:schemeClr val="accent1"/>
          </a:effectRef>
          <a:fontRef idx="minor">
            <a:schemeClr val="dk1"/>
          </a:fontRef>
        </p:style>
        <p:txBody>
          <a:bodyPr wrap="square">
            <a:spAutoFit/>
          </a:bodyPr>
          <a:lstStyle>
            <a:defPPr>
              <a:defRPr lang="it-IT"/>
            </a:defPPr>
            <a:lvl1pPr algn="ctr" eaLnBrk="1" fontAlgn="auto" hangingPunct="1">
              <a:spcBef>
                <a:spcPts val="0"/>
              </a:spcBef>
              <a:spcAft>
                <a:spcPts val="0"/>
              </a:spcAft>
              <a:defRPr sz="1400">
                <a:solidFill>
                  <a:schemeClr val="tx1"/>
                </a:solidFill>
                <a:effectLst>
                  <a:outerShdw blurRad="50800" dist="38100" dir="2700000" algn="tl" rotWithShape="0">
                    <a:srgbClr val="000000">
                      <a:alpha val="43000"/>
                    </a:srgbClr>
                  </a:outerShdw>
                </a:effectLst>
                <a:latin typeface="Arial"/>
                <a:cs typeface="Arial"/>
              </a:defRPr>
            </a:lvl1pPr>
          </a:lstStyle>
          <a:p>
            <a:pPr>
              <a:defRPr/>
            </a:pPr>
            <a:r>
              <a:rPr lang="it-IT" dirty="0" smtClean="0">
                <a:effectLst/>
              </a:rPr>
              <a:t>fine aprile</a:t>
            </a:r>
            <a:endParaRPr lang="it-IT" dirty="0">
              <a:effectLst/>
            </a:endParaRPr>
          </a:p>
        </p:txBody>
      </p:sp>
      <p:sp>
        <p:nvSpPr>
          <p:cNvPr id="29" name="CasellaDiTesto 28"/>
          <p:cNvSpPr txBox="1"/>
          <p:nvPr/>
        </p:nvSpPr>
        <p:spPr>
          <a:xfrm>
            <a:off x="642910" y="3143254"/>
            <a:ext cx="3214710" cy="1123712"/>
          </a:xfrm>
          <a:prstGeom prst="roundRect">
            <a:avLst/>
          </a:prstGeom>
          <a:solidFill>
            <a:schemeClr val="bg1"/>
          </a:solidFill>
          <a:ln w="28575" cmpd="sng">
            <a:solidFill>
              <a:srgbClr val="7030A0"/>
            </a:solidFill>
            <a:prstDash val="solid"/>
          </a:ln>
        </p:spPr>
        <p:style>
          <a:lnRef idx="2">
            <a:schemeClr val="accent1"/>
          </a:lnRef>
          <a:fillRef idx="1">
            <a:schemeClr val="lt1"/>
          </a:fillRef>
          <a:effectRef idx="0">
            <a:schemeClr val="accent1"/>
          </a:effectRef>
          <a:fontRef idx="minor">
            <a:schemeClr val="dk1"/>
          </a:fontRef>
        </p:style>
        <p:txBody>
          <a:bodyPr wrap="square">
            <a:spAutoFit/>
          </a:bodyPr>
          <a:lstStyle>
            <a:defPPr>
              <a:defRPr lang="it-IT"/>
            </a:defPPr>
            <a:lvl1pPr algn="ctr" eaLnBrk="1" fontAlgn="auto" hangingPunct="1">
              <a:spcBef>
                <a:spcPts val="0"/>
              </a:spcBef>
              <a:spcAft>
                <a:spcPts val="0"/>
              </a:spcAft>
              <a:defRPr sz="1400" b="0">
                <a:solidFill>
                  <a:sysClr val="windowText" lastClr="000000"/>
                </a:solidFill>
                <a:effectLst>
                  <a:outerShdw blurRad="50800" dist="38100" dir="2700000" algn="tl" rotWithShape="0">
                    <a:srgbClr val="000000">
                      <a:alpha val="43000"/>
                    </a:srgbClr>
                  </a:outerShdw>
                </a:effectLst>
                <a:latin typeface="Arial"/>
                <a:cs typeface="Arial"/>
              </a:defRPr>
            </a:lvl1pPr>
          </a:lstStyle>
          <a:p>
            <a:pPr algn="just">
              <a:defRPr/>
            </a:pPr>
            <a:r>
              <a:rPr lang="it-IT" sz="2000" b="1" dirty="0" smtClean="0">
                <a:solidFill>
                  <a:srgbClr val="FF0000"/>
                </a:solidFill>
                <a:effectLst/>
                <a:latin typeface="+mn-lt"/>
              </a:rPr>
              <a:t>Ferdinando </a:t>
            </a:r>
            <a:r>
              <a:rPr lang="it-IT" sz="2000" b="1" dirty="0" err="1" smtClean="0">
                <a:solidFill>
                  <a:srgbClr val="FF0000"/>
                </a:solidFill>
                <a:effectLst/>
                <a:latin typeface="+mn-lt"/>
              </a:rPr>
              <a:t>II</a:t>
            </a:r>
            <a:r>
              <a:rPr lang="it-IT" sz="2000" b="1" dirty="0" smtClean="0">
                <a:solidFill>
                  <a:srgbClr val="FF0000"/>
                </a:solidFill>
                <a:effectLst/>
                <a:latin typeface="+mn-lt"/>
              </a:rPr>
              <a:t> si ritira</a:t>
            </a:r>
          </a:p>
          <a:p>
            <a:pPr algn="just">
              <a:buFont typeface="Arial" pitchFamily="34" charset="0"/>
              <a:buChar char="•"/>
              <a:defRPr/>
            </a:pPr>
            <a:r>
              <a:rPr lang="it-IT" sz="2000" dirty="0" smtClean="0">
                <a:solidFill>
                  <a:schemeClr val="tx1"/>
                </a:solidFill>
                <a:effectLst/>
                <a:latin typeface="+mn-lt"/>
              </a:rPr>
              <a:t> intenzioni egemoniche del Piemonte</a:t>
            </a:r>
            <a:endParaRPr lang="it-IT" sz="2000" dirty="0">
              <a:solidFill>
                <a:schemeClr val="tx1"/>
              </a:solidFill>
              <a:effectLst/>
              <a:latin typeface="+mn-lt"/>
            </a:endParaRPr>
          </a:p>
        </p:txBody>
      </p:sp>
      <p:sp>
        <p:nvSpPr>
          <p:cNvPr id="40" name="CasellaDiTesto 39"/>
          <p:cNvSpPr txBox="1"/>
          <p:nvPr/>
        </p:nvSpPr>
        <p:spPr>
          <a:xfrm>
            <a:off x="4857752" y="1643056"/>
            <a:ext cx="2000264" cy="1770698"/>
          </a:xfrm>
          <a:prstGeom prst="roundRect">
            <a:avLst/>
          </a:prstGeom>
          <a:solidFill>
            <a:schemeClr val="bg1"/>
          </a:solidFill>
          <a:ln w="28575" cmpd="sng">
            <a:solidFill>
              <a:srgbClr val="7030A0"/>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defPPr>
              <a:defRPr lang="it-IT"/>
            </a:defPPr>
            <a:lvl1pPr algn="ctr" eaLnBrk="1" fontAlgn="auto" hangingPunct="1">
              <a:spcBef>
                <a:spcPts val="0"/>
              </a:spcBef>
              <a:spcAft>
                <a:spcPts val="0"/>
              </a:spcAft>
              <a:defRPr sz="1400">
                <a:solidFill>
                  <a:sysClr val="windowText" lastClr="000000"/>
                </a:solidFill>
                <a:effectLst/>
                <a:latin typeface="Arial"/>
                <a:cs typeface="Arial"/>
              </a:defRPr>
            </a:lvl1pPr>
          </a:lstStyle>
          <a:p>
            <a:pPr algn="just">
              <a:defRPr/>
            </a:pPr>
            <a:r>
              <a:rPr lang="it-IT" dirty="0" smtClean="0">
                <a:solidFill>
                  <a:schemeClr val="tx1"/>
                </a:solidFill>
                <a:latin typeface="+mn-lt"/>
              </a:rPr>
              <a:t>«secondo l’ufficio del supremo nostro apostolato [...] abbracciamo tutte le genti, popoli e nazioni con pari studio di paternale amore»</a:t>
            </a:r>
          </a:p>
        </p:txBody>
      </p:sp>
      <p:cxnSp>
        <p:nvCxnSpPr>
          <p:cNvPr id="46" name="Connettore 1 45"/>
          <p:cNvCxnSpPr>
            <a:cxnSpLocks noChangeShapeType="1"/>
            <a:stCxn id="13" idx="2"/>
            <a:endCxn id="29" idx="0"/>
          </p:cNvCxnSpPr>
          <p:nvPr/>
        </p:nvCxnSpPr>
        <p:spPr bwMode="auto">
          <a:xfrm rot="16200000" flipH="1">
            <a:off x="1611165" y="2504153"/>
            <a:ext cx="645567" cy="632633"/>
          </a:xfrm>
          <a:prstGeom prst="line">
            <a:avLst/>
          </a:prstGeom>
          <a:noFill/>
          <a:ln w="25400">
            <a:solidFill>
              <a:srgbClr val="7030A0"/>
            </a:solidFill>
            <a:round/>
            <a:headEnd/>
            <a:tailEnd type="arrow" w="med" len="med"/>
          </a:ln>
          <a:effectLst>
            <a:outerShdw dist="20000" dir="5400000" rotWithShape="0">
              <a:srgbClr val="808080">
                <a:alpha val="37999"/>
              </a:srgbClr>
            </a:outerShdw>
          </a:effectLst>
        </p:spPr>
      </p:cxnSp>
      <p:cxnSp>
        <p:nvCxnSpPr>
          <p:cNvPr id="54" name="Connettore 1 53"/>
          <p:cNvCxnSpPr>
            <a:stCxn id="19" idx="3"/>
          </p:cNvCxnSpPr>
          <p:nvPr/>
        </p:nvCxnSpPr>
        <p:spPr>
          <a:xfrm>
            <a:off x="4720775" y="2204912"/>
            <a:ext cx="136977" cy="81086"/>
          </a:xfrm>
          <a:prstGeom prst="line">
            <a:avLst/>
          </a:prstGeom>
        </p:spPr>
        <p:style>
          <a:lnRef idx="2">
            <a:schemeClr val="accent4"/>
          </a:lnRef>
          <a:fillRef idx="0">
            <a:schemeClr val="accent4"/>
          </a:fillRef>
          <a:effectRef idx="1">
            <a:schemeClr val="accent4"/>
          </a:effectRef>
          <a:fontRef idx="minor">
            <a:schemeClr val="tx1"/>
          </a:fontRef>
        </p:style>
      </p:cxnSp>
      <p:pic>
        <p:nvPicPr>
          <p:cNvPr id="63490" name="Picture 2" descr="Visualizza immagine di origine"/>
          <p:cNvPicPr>
            <a:picLocks noChangeAspect="1" noChangeArrowheads="1"/>
          </p:cNvPicPr>
          <p:nvPr/>
        </p:nvPicPr>
        <p:blipFill>
          <a:blip r:embed="rId4" cstate="print"/>
          <a:srcRect/>
          <a:stretch>
            <a:fillRect/>
          </a:stretch>
        </p:blipFill>
        <p:spPr bwMode="auto">
          <a:xfrm>
            <a:off x="8143900" y="3571882"/>
            <a:ext cx="857940" cy="1166799"/>
          </a:xfrm>
          <a:prstGeom prst="rect">
            <a:avLst/>
          </a:prstGeom>
          <a:noFill/>
        </p:spPr>
      </p:pic>
      <p:sp>
        <p:nvSpPr>
          <p:cNvPr id="55" name="CasellaDiTesto 54"/>
          <p:cNvSpPr txBox="1"/>
          <p:nvPr/>
        </p:nvSpPr>
        <p:spPr>
          <a:xfrm>
            <a:off x="785786" y="4429138"/>
            <a:ext cx="3714776" cy="578882"/>
          </a:xfrm>
          <a:prstGeom prst="roundRect">
            <a:avLst/>
          </a:prstGeom>
          <a:solidFill>
            <a:schemeClr val="bg1"/>
          </a:solidFill>
          <a:ln w="28575" cmpd="sng">
            <a:solidFill>
              <a:srgbClr val="7030A0"/>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defPPr>
              <a:defRPr lang="it-IT"/>
            </a:defPPr>
            <a:lvl1pPr algn="ctr" eaLnBrk="1" fontAlgn="auto" hangingPunct="1">
              <a:spcBef>
                <a:spcPts val="0"/>
              </a:spcBef>
              <a:spcAft>
                <a:spcPts val="0"/>
              </a:spcAft>
              <a:defRPr sz="1400">
                <a:solidFill>
                  <a:sysClr val="windowText" lastClr="000000"/>
                </a:solidFill>
                <a:effectLst/>
                <a:latin typeface="Arial"/>
                <a:cs typeface="Arial"/>
              </a:defRPr>
            </a:lvl1pPr>
          </a:lstStyle>
          <a:p>
            <a:pPr algn="just">
              <a:defRPr/>
            </a:pPr>
            <a:r>
              <a:rPr lang="it-IT" dirty="0" smtClean="0">
                <a:solidFill>
                  <a:schemeClr val="tx1"/>
                </a:solidFill>
                <a:latin typeface="+mn-lt"/>
              </a:rPr>
              <a:t>Plebisciti a Piacenza, Parma, Modena, Reggio, Padova, Rovigo, Vicenza, tutta la Lombardia</a:t>
            </a:r>
          </a:p>
        </p:txBody>
      </p:sp>
      <p:cxnSp>
        <p:nvCxnSpPr>
          <p:cNvPr id="56" name="Connettore 1 55"/>
          <p:cNvCxnSpPr/>
          <p:nvPr/>
        </p:nvCxnSpPr>
        <p:spPr>
          <a:xfrm rot="16200000" flipH="1">
            <a:off x="2250265" y="4321981"/>
            <a:ext cx="142876" cy="71438"/>
          </a:xfrm>
          <a:prstGeom prst="line">
            <a:avLst/>
          </a:prstGeom>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14348" y="214296"/>
            <a:ext cx="7772400" cy="1102519"/>
          </a:xfrm>
        </p:spPr>
        <p:txBody>
          <a:bodyPr>
            <a:normAutofit/>
          </a:bodyPr>
          <a:lstStyle/>
          <a:p>
            <a:r>
              <a:rPr lang="it-IT" sz="3200" dirty="0" smtClean="0"/>
              <a:t>Ondate rivoluzionarie</a:t>
            </a:r>
            <a:endParaRPr lang="it-IT" sz="3200" dirty="0"/>
          </a:p>
        </p:txBody>
      </p:sp>
      <p:sp>
        <p:nvSpPr>
          <p:cNvPr id="3" name="CasellaDiTesto 2"/>
          <p:cNvSpPr txBox="1"/>
          <p:nvPr/>
        </p:nvSpPr>
        <p:spPr>
          <a:xfrm>
            <a:off x="1214414" y="1714494"/>
            <a:ext cx="100013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800" dirty="0" smtClean="0"/>
              <a:t>1820</a:t>
            </a:r>
            <a:endParaRPr lang="it-IT" sz="2400" dirty="0"/>
          </a:p>
        </p:txBody>
      </p:sp>
      <p:pic>
        <p:nvPicPr>
          <p:cNvPr id="65538" name="Picture 2" descr="Visualizza immagine di origine"/>
          <p:cNvPicPr>
            <a:picLocks noChangeAspect="1" noChangeArrowheads="1"/>
          </p:cNvPicPr>
          <p:nvPr/>
        </p:nvPicPr>
        <p:blipFill>
          <a:blip r:embed="rId2" cstate="print"/>
          <a:srcRect t="30986" b="49296"/>
          <a:stretch>
            <a:fillRect/>
          </a:stretch>
        </p:blipFill>
        <p:spPr bwMode="auto">
          <a:xfrm>
            <a:off x="571472" y="2357436"/>
            <a:ext cx="7728911" cy="1143008"/>
          </a:xfrm>
          <a:prstGeom prst="rect">
            <a:avLst/>
          </a:prstGeom>
          <a:noFill/>
        </p:spPr>
      </p:pic>
      <p:sp>
        <p:nvSpPr>
          <p:cNvPr id="5" name="CasellaDiTesto 4"/>
          <p:cNvSpPr txBox="1"/>
          <p:nvPr/>
        </p:nvSpPr>
        <p:spPr>
          <a:xfrm>
            <a:off x="3286116" y="1714494"/>
            <a:ext cx="100013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800" dirty="0" smtClean="0"/>
              <a:t>1830</a:t>
            </a:r>
            <a:endParaRPr lang="it-IT" sz="2400" dirty="0"/>
          </a:p>
        </p:txBody>
      </p:sp>
      <p:sp>
        <p:nvSpPr>
          <p:cNvPr id="6" name="CasellaDiTesto 5"/>
          <p:cNvSpPr txBox="1"/>
          <p:nvPr/>
        </p:nvSpPr>
        <p:spPr>
          <a:xfrm>
            <a:off x="5143504" y="1714494"/>
            <a:ext cx="100013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800" dirty="0" smtClean="0"/>
              <a:t>1848</a:t>
            </a:r>
            <a:endParaRPr lang="it-IT" sz="2400" dirty="0"/>
          </a:p>
        </p:txBody>
      </p:sp>
      <p:sp>
        <p:nvSpPr>
          <p:cNvPr id="7" name="CasellaDiTesto 6"/>
          <p:cNvSpPr txBox="1"/>
          <p:nvPr/>
        </p:nvSpPr>
        <p:spPr>
          <a:xfrm>
            <a:off x="642910" y="3143254"/>
            <a:ext cx="1857388" cy="1200329"/>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a:buFontTx/>
              <a:buChar char="-"/>
            </a:pPr>
            <a:r>
              <a:rPr lang="it-IT" dirty="0" smtClean="0"/>
              <a:t> America latina</a:t>
            </a:r>
          </a:p>
          <a:p>
            <a:pPr>
              <a:buFontTx/>
              <a:buChar char="-"/>
            </a:pPr>
            <a:r>
              <a:rPr lang="it-IT" dirty="0" smtClean="0"/>
              <a:t> Grecia</a:t>
            </a:r>
          </a:p>
          <a:p>
            <a:pPr>
              <a:buFontTx/>
              <a:buChar char="-"/>
            </a:pPr>
            <a:r>
              <a:rPr lang="it-IT" dirty="0" smtClean="0"/>
              <a:t> Spagna (Cadice)</a:t>
            </a:r>
          </a:p>
          <a:p>
            <a:pPr>
              <a:buFontTx/>
              <a:buChar char="-"/>
            </a:pPr>
            <a:r>
              <a:rPr lang="it-IT" dirty="0" smtClean="0"/>
              <a:t> Italia</a:t>
            </a:r>
            <a:endParaRPr lang="it-IT" dirty="0"/>
          </a:p>
        </p:txBody>
      </p:sp>
      <p:sp>
        <p:nvSpPr>
          <p:cNvPr id="8" name="CasellaDiTesto 7"/>
          <p:cNvSpPr txBox="1"/>
          <p:nvPr/>
        </p:nvSpPr>
        <p:spPr>
          <a:xfrm>
            <a:off x="2857488" y="3143254"/>
            <a:ext cx="1857388" cy="1477328"/>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a:buFontTx/>
              <a:buChar char="-"/>
            </a:pPr>
            <a:r>
              <a:rPr lang="it-IT" dirty="0" smtClean="0"/>
              <a:t> Francia</a:t>
            </a:r>
          </a:p>
          <a:p>
            <a:pPr>
              <a:buFontTx/>
              <a:buChar char="-"/>
            </a:pPr>
            <a:r>
              <a:rPr lang="it-IT" dirty="0" smtClean="0"/>
              <a:t> Paesi Bassi</a:t>
            </a:r>
          </a:p>
          <a:p>
            <a:pPr>
              <a:buFontTx/>
              <a:buChar char="-"/>
            </a:pPr>
            <a:r>
              <a:rPr lang="it-IT" dirty="0" smtClean="0"/>
              <a:t> Belgio</a:t>
            </a:r>
          </a:p>
          <a:p>
            <a:pPr>
              <a:buFontTx/>
              <a:buChar char="-"/>
            </a:pPr>
            <a:r>
              <a:rPr lang="it-IT" dirty="0" smtClean="0"/>
              <a:t> Polonia</a:t>
            </a:r>
          </a:p>
          <a:p>
            <a:pPr>
              <a:buFontTx/>
              <a:buChar char="-"/>
            </a:pPr>
            <a:r>
              <a:rPr lang="it-IT" dirty="0" smtClean="0"/>
              <a:t> Italia</a:t>
            </a:r>
            <a:endParaRPr lang="it-IT" dirty="0"/>
          </a:p>
        </p:txBody>
      </p:sp>
      <p:sp>
        <p:nvSpPr>
          <p:cNvPr id="9" name="CasellaDiTesto 8"/>
          <p:cNvSpPr txBox="1"/>
          <p:nvPr/>
        </p:nvSpPr>
        <p:spPr>
          <a:xfrm>
            <a:off x="5000628" y="3143254"/>
            <a:ext cx="2428892" cy="1200329"/>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a:buFontTx/>
              <a:buChar char="-"/>
            </a:pPr>
            <a:r>
              <a:rPr lang="it-IT" dirty="0" smtClean="0"/>
              <a:t> Francia</a:t>
            </a:r>
          </a:p>
          <a:p>
            <a:pPr>
              <a:buFontTx/>
              <a:buChar char="-"/>
            </a:pPr>
            <a:r>
              <a:rPr lang="it-IT" dirty="0" smtClean="0"/>
              <a:t> Impero asburgico</a:t>
            </a:r>
          </a:p>
          <a:p>
            <a:pPr>
              <a:buFontTx/>
              <a:buChar char="-"/>
            </a:pPr>
            <a:r>
              <a:rPr lang="it-IT" dirty="0" smtClean="0"/>
              <a:t> Stati tedeschi</a:t>
            </a:r>
          </a:p>
          <a:p>
            <a:pPr>
              <a:buFontTx/>
              <a:buChar char="-"/>
            </a:pPr>
            <a:r>
              <a:rPr lang="it-IT" dirty="0" smtClean="0"/>
              <a:t> Italia</a:t>
            </a:r>
            <a:endParaRPr lang="it-IT"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2" name="Rettangolo 1"/>
          <p:cNvSpPr/>
          <p:nvPr/>
        </p:nvSpPr>
        <p:spPr>
          <a:xfrm>
            <a:off x="428596" y="285734"/>
            <a:ext cx="8286808" cy="4524315"/>
          </a:xfrm>
          <a:prstGeom prst="rect">
            <a:avLst/>
          </a:prstGeom>
        </p:spPr>
        <p:txBody>
          <a:bodyPr wrap="square">
            <a:spAutoFit/>
          </a:bodyPr>
          <a:lstStyle/>
          <a:p>
            <a:r>
              <a:rPr lang="it-IT" b="1" dirty="0" smtClean="0"/>
              <a:t>Testimonianza pisana sulle feste patriottiche, 1847-1848</a:t>
            </a:r>
          </a:p>
          <a:p>
            <a:pPr lvl="0"/>
            <a:r>
              <a:rPr lang="it-IT" b="1" dirty="0" smtClean="0"/>
              <a:t>Una manifestazione a Pisa, 6 settembre 1847, nelle parole di Giuseppe Montanelli</a:t>
            </a:r>
          </a:p>
          <a:p>
            <a:pPr lvl="0"/>
            <a:endParaRPr lang="it-IT" b="1" dirty="0" smtClean="0"/>
          </a:p>
          <a:p>
            <a:pPr lvl="0"/>
            <a:r>
              <a:rPr lang="it-IT" dirty="0" smtClean="0"/>
              <a:t>Ricordo con commozione l’ora che in Pisa dalla mia terrazza feci proferire ai convenuti alla federazione il giuramento nazionale. Il cielo era a tempesta. Quel magnifico anfiteatro del </a:t>
            </a:r>
            <a:r>
              <a:rPr lang="it-IT" dirty="0" err="1" smtClean="0"/>
              <a:t>Lung</a:t>
            </a:r>
            <a:r>
              <a:rPr lang="it-IT" dirty="0" smtClean="0"/>
              <a:t>’Arno, nel cui centro abitavo, era tutto ornato di bandiere. Avevo appresso a me il simbolo del lutto lombardo, la bandiera nazionale abbrunata. Domandavo se, come ora in festa, ci ritroveremmo insieme al pericolo. Chiedo alle madri e ai padri se manderanno al campo i figliuoli, e la turba rispondeva Sì. Chiedo ai preti se benediranno gli eserciti, se suoneranno a stormo le campane; e ancora quella santa promessa: Sì, </a:t>
            </a:r>
            <a:r>
              <a:rPr lang="it-IT" dirty="0" err="1" smtClean="0"/>
              <a:t>Sì</a:t>
            </a:r>
            <a:r>
              <a:rPr lang="it-IT" dirty="0" smtClean="0"/>
              <a:t>, giuriamo! allora ripresi io: vi saremo tutti. E le braccia alzate, le mani stese, le guancie rigate di </a:t>
            </a:r>
            <a:r>
              <a:rPr lang="it-IT" dirty="0" err="1" smtClean="0"/>
              <a:t>lagrime</a:t>
            </a:r>
            <a:r>
              <a:rPr lang="it-IT" dirty="0" smtClean="0"/>
              <a:t>, per tre volte tutti rispondeva la moltitudine con grido immenso e concorde che mi suona ancor dentro. Né era fuoco di paglia. Ho incontrato sui campi lombardi in faccia al nemico coloro che mi rammentavano con ebbrezza quel giorno e quelle promesse, mentre sibilavano ai nostri orecchi le palle tedesche e noi mostravamo il petto.</a:t>
            </a:r>
            <a:endParaRPr lang="it-IT"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2" descr="Visualizza immagine di origine"/>
          <p:cNvPicPr>
            <a:picLocks noChangeAspect="1" noChangeArrowheads="1"/>
          </p:cNvPicPr>
          <p:nvPr/>
        </p:nvPicPr>
        <p:blipFill>
          <a:blip r:embed="rId3"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10" name="Titolo 1"/>
          <p:cNvSpPr>
            <a:spLocks noGrp="1"/>
          </p:cNvSpPr>
          <p:nvPr>
            <p:ph type="ctrTitle"/>
          </p:nvPr>
        </p:nvSpPr>
        <p:spPr>
          <a:xfrm>
            <a:off x="428596" y="142858"/>
            <a:ext cx="8643966" cy="1102519"/>
          </a:xfrm>
        </p:spPr>
        <p:txBody>
          <a:bodyPr>
            <a:normAutofit/>
          </a:bodyPr>
          <a:lstStyle/>
          <a:p>
            <a:r>
              <a:rPr lang="it-IT" sz="3200" dirty="0" smtClean="0"/>
              <a:t>Prima guerra d’indipendenza</a:t>
            </a:r>
            <a:endParaRPr lang="it-IT" sz="3200" dirty="0"/>
          </a:p>
        </p:txBody>
      </p:sp>
      <p:sp>
        <p:nvSpPr>
          <p:cNvPr id="8" name="CasellaDiTesto 7"/>
          <p:cNvSpPr txBox="1"/>
          <p:nvPr/>
        </p:nvSpPr>
        <p:spPr>
          <a:xfrm>
            <a:off x="857224" y="1071552"/>
            <a:ext cx="7643866" cy="1123712"/>
          </a:xfrm>
          <a:prstGeom prst="round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lvl="0" algn="just">
              <a:buFont typeface="Arial" pitchFamily="34" charset="0"/>
              <a:buChar char="•"/>
            </a:pPr>
            <a:r>
              <a:rPr lang="it-IT" sz="2000" dirty="0" smtClean="0"/>
              <a:t> Alcune vittorie (</a:t>
            </a:r>
            <a:r>
              <a:rPr lang="it-IT" sz="2000" dirty="0" err="1" smtClean="0"/>
              <a:t>Curtatone</a:t>
            </a:r>
            <a:r>
              <a:rPr lang="it-IT" sz="2000" dirty="0" smtClean="0"/>
              <a:t> e Montanara, </a:t>
            </a:r>
            <a:r>
              <a:rPr lang="it-IT" sz="2000" dirty="0" err="1" smtClean="0"/>
              <a:t>Goito</a:t>
            </a:r>
            <a:r>
              <a:rPr lang="it-IT" sz="2000" dirty="0" smtClean="0"/>
              <a:t>, Peschiera)</a:t>
            </a:r>
          </a:p>
          <a:p>
            <a:pPr lvl="0" algn="just">
              <a:buFont typeface="Arial" pitchFamily="34" charset="0"/>
              <a:buChar char="•"/>
            </a:pPr>
            <a:r>
              <a:rPr lang="it-IT" sz="2000" dirty="0" smtClean="0"/>
              <a:t> Alla fine il re sabaudo fu </a:t>
            </a:r>
            <a:r>
              <a:rPr lang="it-IT" sz="2000" b="1" dirty="0" smtClean="0"/>
              <a:t>sconfitto</a:t>
            </a:r>
            <a:r>
              <a:rPr lang="it-IT" sz="2000" dirty="0" smtClean="0"/>
              <a:t> a </a:t>
            </a:r>
            <a:r>
              <a:rPr lang="it-IT" sz="2000" b="1" dirty="0" err="1" smtClean="0"/>
              <a:t>Custoza</a:t>
            </a:r>
            <a:r>
              <a:rPr lang="it-IT" sz="2000" dirty="0" smtClean="0"/>
              <a:t> (25 luglio) </a:t>
            </a:r>
          </a:p>
          <a:p>
            <a:pPr lvl="0" algn="just">
              <a:buFont typeface="Arial" pitchFamily="34" charset="0"/>
              <a:buChar char="•"/>
            </a:pPr>
            <a:r>
              <a:rPr lang="it-IT" sz="2000" dirty="0" smtClean="0"/>
              <a:t> Armistizio di </a:t>
            </a:r>
            <a:r>
              <a:rPr lang="it-IT" sz="2000" b="1" dirty="0" smtClean="0"/>
              <a:t>Vigevano</a:t>
            </a:r>
            <a:r>
              <a:rPr lang="it-IT" sz="2000" dirty="0" smtClean="0"/>
              <a:t>: Carlo Alberto libera le terre occupate</a:t>
            </a:r>
            <a:endParaRPr lang="it-IT" sz="2000" i="1" dirty="0">
              <a:solidFill>
                <a:srgbClr val="FF0000"/>
              </a:solidFill>
            </a:endParaRPr>
          </a:p>
        </p:txBody>
      </p:sp>
      <p:pic>
        <p:nvPicPr>
          <p:cNvPr id="21" name="Immagine 20"/>
          <p:cNvPicPr>
            <a:picLocks noChangeAspect="1"/>
          </p:cNvPicPr>
          <p:nvPr/>
        </p:nvPicPr>
        <p:blipFill>
          <a:blip r:embed="rId4" cstate="print"/>
          <a:srcRect l="26165"/>
          <a:stretch>
            <a:fillRect/>
          </a:stretch>
        </p:blipFill>
        <p:spPr bwMode="auto">
          <a:xfrm>
            <a:off x="2500298" y="2357436"/>
            <a:ext cx="4425960" cy="25812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42" name="CasellaDiTesto 41"/>
          <p:cNvSpPr txBox="1"/>
          <p:nvPr/>
        </p:nvSpPr>
        <p:spPr>
          <a:xfrm>
            <a:off x="3643306" y="1714494"/>
            <a:ext cx="5062537" cy="408623"/>
          </a:xfrm>
          <a:prstGeom prst="roundRect">
            <a:avLst/>
          </a:prstGeom>
          <a:solidFill>
            <a:schemeClr val="bg1"/>
          </a:solidFill>
          <a:ln w="28575" cmpd="sng">
            <a:solidFill>
              <a:srgbClr val="007C8F"/>
            </a:solidFill>
            <a:prstDash val="solid"/>
          </a:ln>
        </p:spPr>
        <p:style>
          <a:lnRef idx="2">
            <a:schemeClr val="accent1"/>
          </a:lnRef>
          <a:fillRef idx="1">
            <a:schemeClr val="lt1"/>
          </a:fillRef>
          <a:effectRef idx="0">
            <a:schemeClr val="accent1"/>
          </a:effectRef>
          <a:fontRef idx="minor">
            <a:schemeClr val="dk1"/>
          </a:fontRef>
        </p:style>
        <p:txBody>
          <a:bodyPr>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1800" b="0" dirty="0" smtClean="0">
                <a:solidFill>
                  <a:schemeClr val="tx1"/>
                </a:solidFill>
                <a:effectLst/>
                <a:latin typeface="+mn-lt"/>
              </a:rPr>
              <a:t>in Toscana (Repubblica toscana, febbraio 1849)</a:t>
            </a:r>
          </a:p>
        </p:txBody>
      </p:sp>
      <p:cxnSp>
        <p:nvCxnSpPr>
          <p:cNvPr id="45" name="Connettore 1 44"/>
          <p:cNvCxnSpPr>
            <a:cxnSpLocks noChangeShapeType="1"/>
            <a:stCxn id="46" idx="3"/>
            <a:endCxn id="42" idx="1"/>
          </p:cNvCxnSpPr>
          <p:nvPr/>
        </p:nvCxnSpPr>
        <p:spPr bwMode="auto">
          <a:xfrm>
            <a:off x="2663795" y="1786287"/>
            <a:ext cx="979511" cy="132519"/>
          </a:xfrm>
          <a:prstGeom prst="line">
            <a:avLst/>
          </a:prstGeom>
          <a:noFill/>
          <a:ln w="25400">
            <a:solidFill>
              <a:schemeClr val="accent5">
                <a:lumMod val="75000"/>
              </a:schemeClr>
            </a:solidFill>
            <a:round/>
            <a:headEnd/>
            <a:tailEnd type="arrow" w="med" len="med"/>
          </a:ln>
          <a:effectLst>
            <a:outerShdw dist="20000" dir="5400000" rotWithShape="0">
              <a:srgbClr val="808080">
                <a:alpha val="37999"/>
              </a:srgbClr>
            </a:outerShdw>
          </a:effectLst>
        </p:spPr>
      </p:cxnSp>
      <p:cxnSp>
        <p:nvCxnSpPr>
          <p:cNvPr id="58" name="Connettore 1 57"/>
          <p:cNvCxnSpPr>
            <a:cxnSpLocks noChangeShapeType="1"/>
            <a:endCxn id="70" idx="1"/>
          </p:cNvCxnSpPr>
          <p:nvPr/>
        </p:nvCxnSpPr>
        <p:spPr bwMode="auto">
          <a:xfrm>
            <a:off x="4214810" y="2928940"/>
            <a:ext cx="642942" cy="214669"/>
          </a:xfrm>
          <a:prstGeom prst="line">
            <a:avLst/>
          </a:prstGeom>
          <a:noFill/>
          <a:ln w="25400">
            <a:solidFill>
              <a:srgbClr val="7030A0"/>
            </a:solidFill>
            <a:round/>
            <a:headEnd/>
            <a:tailEnd type="arrow" w="med" len="med"/>
          </a:ln>
          <a:effectLst>
            <a:outerShdw dist="20000" dir="5400000" rotWithShape="0">
              <a:srgbClr val="808080">
                <a:alpha val="37999"/>
              </a:srgbClr>
            </a:outerShdw>
          </a:effectLst>
        </p:spPr>
      </p:cxnSp>
      <p:sp>
        <p:nvSpPr>
          <p:cNvPr id="61" name="CasellaDiTesto 60"/>
          <p:cNvSpPr txBox="1"/>
          <p:nvPr/>
        </p:nvSpPr>
        <p:spPr>
          <a:xfrm>
            <a:off x="657225" y="2768203"/>
            <a:ext cx="2306638" cy="408623"/>
          </a:xfrm>
          <a:prstGeom prst="roundRect">
            <a:avLst/>
          </a:prstGeom>
          <a:solidFill>
            <a:schemeClr val="bg1"/>
          </a:solidFill>
          <a:ln w="28575" cmpd="sng">
            <a:solidFill>
              <a:srgbClr val="7030A0"/>
            </a:solidFill>
            <a:prstDash val="solid"/>
          </a:ln>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r>
              <a:rPr lang="it-IT" dirty="0">
                <a:solidFill>
                  <a:schemeClr val="tx1"/>
                </a:solidFill>
                <a:ea typeface="MS PGothic" pitchFamily="34" charset="-128"/>
              </a:rPr>
              <a:t>Pio </a:t>
            </a:r>
            <a:r>
              <a:rPr lang="it-IT" dirty="0" err="1">
                <a:solidFill>
                  <a:schemeClr val="tx1"/>
                </a:solidFill>
                <a:ea typeface="MS PGothic" pitchFamily="34" charset="-128"/>
              </a:rPr>
              <a:t>IX</a:t>
            </a:r>
            <a:r>
              <a:rPr lang="it-IT" dirty="0">
                <a:solidFill>
                  <a:schemeClr val="tx1"/>
                </a:solidFill>
                <a:ea typeface="MS PGothic" pitchFamily="34" charset="-128"/>
              </a:rPr>
              <a:t> </a:t>
            </a:r>
            <a:r>
              <a:rPr lang="it-IT" dirty="0" smtClean="0">
                <a:solidFill>
                  <a:schemeClr val="tx1"/>
                </a:solidFill>
                <a:ea typeface="MS PGothic" pitchFamily="34" charset="-128"/>
              </a:rPr>
              <a:t>fugge dalla città</a:t>
            </a:r>
            <a:endParaRPr lang="it-IT" dirty="0">
              <a:solidFill>
                <a:schemeClr val="tx1"/>
              </a:solidFill>
              <a:ea typeface="MS PGothic" pitchFamily="34" charset="-128"/>
            </a:endParaRPr>
          </a:p>
        </p:txBody>
      </p:sp>
      <p:sp>
        <p:nvSpPr>
          <p:cNvPr id="46" name="CasellaDiTesto 45"/>
          <p:cNvSpPr txBox="1"/>
          <p:nvPr/>
        </p:nvSpPr>
        <p:spPr>
          <a:xfrm>
            <a:off x="357158" y="1428742"/>
            <a:ext cx="2306637" cy="715089"/>
          </a:xfrm>
          <a:prstGeom prst="roundRect">
            <a:avLst/>
          </a:prstGeom>
          <a:solidFill>
            <a:schemeClr val="bg1"/>
          </a:solidFill>
          <a:ln w="28575" cmpd="sng">
            <a:solidFill>
              <a:srgbClr val="7030A0"/>
            </a:solidFill>
            <a:prstDash val="solid"/>
          </a:ln>
        </p:spPr>
        <p:style>
          <a:lnRef idx="2">
            <a:schemeClr val="accent1"/>
          </a:lnRef>
          <a:fillRef idx="1">
            <a:schemeClr val="lt1"/>
          </a:fillRef>
          <a:effectRef idx="0">
            <a:schemeClr val="accent1"/>
          </a:effectRef>
          <a:fontRef idx="minor">
            <a:schemeClr val="dk1"/>
          </a:fontRef>
        </p:style>
        <p:txBody>
          <a:bodyPr>
            <a:spAutoFit/>
          </a:bodyPr>
          <a:lstStyle>
            <a:defPPr>
              <a:defRPr lang="it-IT"/>
            </a:defPPr>
            <a:lvl1pPr algn="ctr" eaLnBrk="1" fontAlgn="auto" hangingPunct="1">
              <a:spcBef>
                <a:spcPts val="0"/>
              </a:spcBef>
              <a:spcAft>
                <a:spcPts val="0"/>
              </a:spcAft>
              <a:defRPr sz="1400" b="0">
                <a:solidFill>
                  <a:sysClr val="windowText" lastClr="000000"/>
                </a:solidFill>
                <a:effectLst>
                  <a:outerShdw blurRad="50800" dist="38100" dir="2700000" algn="tl" rotWithShape="0">
                    <a:srgbClr val="000000">
                      <a:alpha val="43000"/>
                    </a:srgbClr>
                  </a:outerShdw>
                </a:effectLst>
                <a:latin typeface="Arial"/>
                <a:cs typeface="Arial"/>
              </a:defRPr>
            </a:lvl1pPr>
          </a:lstStyle>
          <a:p>
            <a:pPr>
              <a:defRPr/>
            </a:pPr>
            <a:r>
              <a:rPr lang="it-IT" sz="1800" dirty="0" smtClean="0">
                <a:solidFill>
                  <a:schemeClr val="tx1"/>
                </a:solidFill>
                <a:effectLst/>
                <a:latin typeface="+mn-lt"/>
              </a:rPr>
              <a:t>nuove insurrezioni </a:t>
            </a:r>
            <a:r>
              <a:rPr lang="it-IT" sz="1800" b="1" dirty="0" smtClean="0">
                <a:solidFill>
                  <a:schemeClr val="tx1"/>
                </a:solidFill>
                <a:effectLst/>
                <a:latin typeface="+mn-lt"/>
              </a:rPr>
              <a:t>democratiche</a:t>
            </a:r>
          </a:p>
        </p:txBody>
      </p:sp>
      <p:sp>
        <p:nvSpPr>
          <p:cNvPr id="70" name="CasellaDiTesto 69"/>
          <p:cNvSpPr txBox="1"/>
          <p:nvPr/>
        </p:nvSpPr>
        <p:spPr>
          <a:xfrm>
            <a:off x="4857752" y="2786064"/>
            <a:ext cx="4200527" cy="715089"/>
          </a:xfrm>
          <a:prstGeom prst="roundRect">
            <a:avLst/>
          </a:prstGeom>
          <a:solidFill>
            <a:schemeClr val="bg1"/>
          </a:solidFill>
          <a:ln w="28575" cmpd="sng">
            <a:solidFill>
              <a:srgbClr val="7030A0"/>
            </a:solidFill>
            <a:prstDash val="solid"/>
          </a:ln>
        </p:spPr>
        <p:style>
          <a:lnRef idx="2">
            <a:schemeClr val="accent1"/>
          </a:lnRef>
          <a:fillRef idx="1">
            <a:schemeClr val="lt1"/>
          </a:fillRef>
          <a:effectRef idx="0">
            <a:schemeClr val="accent1"/>
          </a:effectRef>
          <a:fontRef idx="minor">
            <a:schemeClr val="dk1"/>
          </a:fontRef>
        </p:style>
        <p:txBody>
          <a:bodyPr wrap="square">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1800" b="0" dirty="0" smtClean="0">
                <a:solidFill>
                  <a:schemeClr val="tx1"/>
                </a:solidFill>
                <a:effectLst/>
                <a:latin typeface="+mn-lt"/>
              </a:rPr>
              <a:t>Repubblica romana retta da un triumvirato (tra cui Mazzini)</a:t>
            </a:r>
          </a:p>
        </p:txBody>
      </p:sp>
      <p:sp>
        <p:nvSpPr>
          <p:cNvPr id="38" name="CasellaDiTesto 37"/>
          <p:cNvSpPr txBox="1"/>
          <p:nvPr/>
        </p:nvSpPr>
        <p:spPr>
          <a:xfrm>
            <a:off x="3214678" y="1214428"/>
            <a:ext cx="5062537" cy="408623"/>
          </a:xfrm>
          <a:prstGeom prst="roundRect">
            <a:avLst/>
          </a:prstGeom>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1800" b="0" dirty="0" smtClean="0">
                <a:solidFill>
                  <a:schemeClr val="tx1"/>
                </a:solidFill>
                <a:effectLst/>
                <a:latin typeface="+mn-lt"/>
              </a:rPr>
              <a:t>a Venezia (Repubblica veneta, luglio 1848)</a:t>
            </a:r>
          </a:p>
        </p:txBody>
      </p:sp>
      <p:sp>
        <p:nvSpPr>
          <p:cNvPr id="44" name="CasellaDiTesto 43"/>
          <p:cNvSpPr txBox="1"/>
          <p:nvPr/>
        </p:nvSpPr>
        <p:spPr>
          <a:xfrm>
            <a:off x="3525839" y="2295525"/>
            <a:ext cx="1403351" cy="408623"/>
          </a:xfrm>
          <a:prstGeom prst="roundRect">
            <a:avLst/>
          </a:prstGeom>
          <a:solidFill>
            <a:schemeClr val="bg1"/>
          </a:solidFill>
          <a:ln w="28575" cmpd="sng">
            <a:solidFill>
              <a:srgbClr val="7030A0"/>
            </a:solidFill>
            <a:prstDash val="solid"/>
          </a:ln>
        </p:spPr>
        <p:style>
          <a:lnRef idx="2">
            <a:schemeClr val="accent1"/>
          </a:lnRef>
          <a:fillRef idx="1">
            <a:schemeClr val="lt1"/>
          </a:fillRef>
          <a:effectRef idx="0">
            <a:schemeClr val="accent1"/>
          </a:effectRef>
          <a:fontRef idx="minor">
            <a:schemeClr val="dk1"/>
          </a:fontRef>
        </p:style>
        <p:txBody>
          <a:bodyPr wrap="square">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1800" b="0" dirty="0">
                <a:solidFill>
                  <a:schemeClr val="tx1"/>
                </a:solidFill>
                <a:effectLst/>
                <a:latin typeface="+mn-lt"/>
              </a:rPr>
              <a:t>a </a:t>
            </a:r>
            <a:r>
              <a:rPr lang="it-IT" sz="1800" dirty="0">
                <a:solidFill>
                  <a:srgbClr val="FF0000"/>
                </a:solidFill>
                <a:effectLst/>
                <a:latin typeface="+mn-lt"/>
              </a:rPr>
              <a:t>Roma</a:t>
            </a:r>
            <a:endParaRPr lang="it-IT" sz="1800" dirty="0" smtClean="0">
              <a:solidFill>
                <a:srgbClr val="FF0000"/>
              </a:solidFill>
              <a:effectLst/>
              <a:latin typeface="+mn-lt"/>
            </a:endParaRPr>
          </a:p>
        </p:txBody>
      </p:sp>
      <p:cxnSp>
        <p:nvCxnSpPr>
          <p:cNvPr id="50" name="Connettore 1 49"/>
          <p:cNvCxnSpPr>
            <a:cxnSpLocks noChangeShapeType="1"/>
            <a:stCxn id="46" idx="3"/>
            <a:endCxn id="38" idx="1"/>
          </p:cNvCxnSpPr>
          <p:nvPr/>
        </p:nvCxnSpPr>
        <p:spPr bwMode="auto">
          <a:xfrm flipV="1">
            <a:off x="2663795" y="1418740"/>
            <a:ext cx="550883" cy="367547"/>
          </a:xfrm>
          <a:prstGeom prst="line">
            <a:avLst/>
          </a:prstGeom>
          <a:noFill/>
          <a:ln w="25400">
            <a:solidFill>
              <a:schemeClr val="accent5">
                <a:lumMod val="60000"/>
                <a:lumOff val="40000"/>
              </a:schemeClr>
            </a:solidFill>
            <a:round/>
            <a:headEnd/>
            <a:tailEnd type="arrow" w="med" len="med"/>
          </a:ln>
          <a:effectLst>
            <a:outerShdw dist="20000" dir="5400000" rotWithShape="0">
              <a:srgbClr val="808080">
                <a:alpha val="37999"/>
              </a:srgbClr>
            </a:outerShdw>
          </a:effectLst>
        </p:spPr>
      </p:cxnSp>
      <p:cxnSp>
        <p:nvCxnSpPr>
          <p:cNvPr id="51" name="Connettore 1 50"/>
          <p:cNvCxnSpPr>
            <a:cxnSpLocks noChangeShapeType="1"/>
            <a:stCxn id="46" idx="3"/>
            <a:endCxn id="44" idx="1"/>
          </p:cNvCxnSpPr>
          <p:nvPr/>
        </p:nvCxnSpPr>
        <p:spPr bwMode="auto">
          <a:xfrm>
            <a:off x="2663795" y="1786287"/>
            <a:ext cx="862044" cy="713550"/>
          </a:xfrm>
          <a:prstGeom prst="line">
            <a:avLst/>
          </a:prstGeom>
          <a:noFill/>
          <a:ln w="25400">
            <a:solidFill>
              <a:srgbClr val="7030A0"/>
            </a:solidFill>
            <a:round/>
            <a:headEnd/>
            <a:tailEnd type="arrow" w="med" len="med"/>
          </a:ln>
          <a:effectLst>
            <a:outerShdw dist="20000" dir="5400000" rotWithShape="0">
              <a:srgbClr val="808080">
                <a:alpha val="37999"/>
              </a:srgbClr>
            </a:outerShdw>
          </a:effectLst>
        </p:spPr>
      </p:cxnSp>
      <p:cxnSp>
        <p:nvCxnSpPr>
          <p:cNvPr id="60" name="Connettore 4 59"/>
          <p:cNvCxnSpPr>
            <a:cxnSpLocks noChangeShapeType="1"/>
            <a:stCxn id="44" idx="2"/>
            <a:endCxn id="61" idx="3"/>
          </p:cNvCxnSpPr>
          <p:nvPr/>
        </p:nvCxnSpPr>
        <p:spPr bwMode="auto">
          <a:xfrm rot="5400000">
            <a:off x="3461506" y="2206505"/>
            <a:ext cx="268367" cy="1263652"/>
          </a:xfrm>
          <a:prstGeom prst="bentConnector2">
            <a:avLst/>
          </a:prstGeom>
          <a:noFill/>
          <a:ln w="25400">
            <a:solidFill>
              <a:srgbClr val="7030A0"/>
            </a:solidFill>
            <a:round/>
            <a:headEnd/>
            <a:tailEnd type="arrow" w="med" len="med"/>
          </a:ln>
          <a:effectLst>
            <a:outerShdw dist="20000" dir="5400000" rotWithShape="0">
              <a:srgbClr val="808080">
                <a:alpha val="37999"/>
              </a:srgbClr>
            </a:outerShdw>
          </a:effectLst>
        </p:spPr>
      </p:cxnSp>
      <p:sp>
        <p:nvSpPr>
          <p:cNvPr id="62" name="CasellaDiTesto 61"/>
          <p:cNvSpPr txBox="1"/>
          <p:nvPr/>
        </p:nvSpPr>
        <p:spPr>
          <a:xfrm>
            <a:off x="5286380" y="3857634"/>
            <a:ext cx="3389309" cy="783193"/>
          </a:xfrm>
          <a:prstGeom prst="roundRect">
            <a:avLst/>
          </a:prstGeom>
          <a:ln/>
        </p:spPr>
        <p:style>
          <a:lnRef idx="2">
            <a:schemeClr val="accent4"/>
          </a:lnRef>
          <a:fillRef idx="1">
            <a:schemeClr val="lt1"/>
          </a:fillRef>
          <a:effectRef idx="0">
            <a:schemeClr val="accent4"/>
          </a:effectRef>
          <a:fontRef idx="minor">
            <a:schemeClr val="dk1"/>
          </a:fontRef>
        </p:style>
        <p:txBody>
          <a:bodyPr wrap="square">
            <a:spAutoFit/>
          </a:bodyPr>
          <a:lstStyle>
            <a:defPPr>
              <a:defRPr lang="it-IT"/>
            </a:defPPr>
            <a:lvl1pPr algn="ctr" eaLnBrk="1" fontAlgn="auto" hangingPunct="1">
              <a:spcBef>
                <a:spcPts val="0"/>
              </a:spcBef>
              <a:spcAft>
                <a:spcPts val="0"/>
              </a:spcAft>
              <a:defRPr sz="1400">
                <a:solidFill>
                  <a:sysClr val="windowText" lastClr="000000"/>
                </a:solidFill>
                <a:effectLst/>
                <a:latin typeface="Arial"/>
                <a:cs typeface="Arial"/>
              </a:defRPr>
            </a:lvl1pPr>
          </a:lstStyle>
          <a:p>
            <a:pPr>
              <a:defRPr/>
            </a:pPr>
            <a:r>
              <a:rPr lang="it-IT" sz="2000" dirty="0" smtClean="0">
                <a:solidFill>
                  <a:schemeClr val="tx1"/>
                </a:solidFill>
                <a:latin typeface="+mn-lt"/>
              </a:rPr>
              <a:t>sconfitta di </a:t>
            </a:r>
            <a:r>
              <a:rPr lang="it-IT" sz="2000" b="1" dirty="0">
                <a:solidFill>
                  <a:schemeClr val="tx1"/>
                </a:solidFill>
                <a:latin typeface="+mn-lt"/>
              </a:rPr>
              <a:t>Novara</a:t>
            </a:r>
            <a:r>
              <a:rPr lang="it-IT" sz="2000" dirty="0">
                <a:solidFill>
                  <a:schemeClr val="tx1"/>
                </a:solidFill>
                <a:latin typeface="+mn-lt"/>
              </a:rPr>
              <a:t> (</a:t>
            </a:r>
            <a:r>
              <a:rPr lang="it-IT" sz="2000" dirty="0" smtClean="0">
                <a:solidFill>
                  <a:schemeClr val="tx1"/>
                </a:solidFill>
                <a:latin typeface="+mn-lt"/>
              </a:rPr>
              <a:t>23 marzo </a:t>
            </a:r>
            <a:r>
              <a:rPr lang="it-IT" sz="2000" dirty="0">
                <a:solidFill>
                  <a:schemeClr val="tx1"/>
                </a:solidFill>
                <a:latin typeface="+mn-lt"/>
              </a:rPr>
              <a:t>1849)</a:t>
            </a:r>
            <a:endParaRPr lang="it-IT" sz="2000" dirty="0" smtClean="0">
              <a:solidFill>
                <a:schemeClr val="tx1"/>
              </a:solidFill>
              <a:latin typeface="+mn-lt"/>
            </a:endParaRPr>
          </a:p>
        </p:txBody>
      </p:sp>
      <p:cxnSp>
        <p:nvCxnSpPr>
          <p:cNvPr id="63" name="Connettore 1 62"/>
          <p:cNvCxnSpPr>
            <a:cxnSpLocks noChangeShapeType="1"/>
            <a:stCxn id="64" idx="3"/>
            <a:endCxn id="62" idx="1"/>
          </p:cNvCxnSpPr>
          <p:nvPr/>
        </p:nvCxnSpPr>
        <p:spPr bwMode="auto">
          <a:xfrm>
            <a:off x="4263994" y="4249231"/>
            <a:ext cx="1022386" cy="0"/>
          </a:xfrm>
          <a:prstGeom prst="line">
            <a:avLst/>
          </a:prstGeom>
          <a:noFill/>
          <a:ln w="25400">
            <a:solidFill>
              <a:srgbClr val="7030A0"/>
            </a:solidFill>
            <a:round/>
            <a:headEnd/>
            <a:tailEnd type="arrow" w="med" len="med"/>
          </a:ln>
          <a:effectLst>
            <a:outerShdw dist="20000" dir="5400000" rotWithShape="0">
              <a:srgbClr val="808080">
                <a:alpha val="37999"/>
              </a:srgbClr>
            </a:outerShdw>
          </a:effectLst>
        </p:spPr>
      </p:cxnSp>
      <p:sp>
        <p:nvSpPr>
          <p:cNvPr id="64" name="CasellaDiTesto 63"/>
          <p:cNvSpPr txBox="1"/>
          <p:nvPr/>
        </p:nvSpPr>
        <p:spPr>
          <a:xfrm>
            <a:off x="357158" y="3857634"/>
            <a:ext cx="3906836" cy="783193"/>
          </a:xfrm>
          <a:prstGeom prst="roundRect">
            <a:avLst/>
          </a:prstGeom>
          <a:solidFill>
            <a:schemeClr val="bg1"/>
          </a:solidFill>
          <a:ln w="28575" cmpd="sng">
            <a:solidFill>
              <a:srgbClr val="7030A0"/>
            </a:solidFill>
            <a:prstDash val="solid"/>
          </a:ln>
        </p:spPr>
        <p:style>
          <a:lnRef idx="2">
            <a:schemeClr val="accent1"/>
          </a:lnRef>
          <a:fillRef idx="1">
            <a:schemeClr val="lt1"/>
          </a:fillRef>
          <a:effectRef idx="0">
            <a:schemeClr val="accent1"/>
          </a:effectRef>
          <a:fontRef idx="minor">
            <a:schemeClr val="dk1"/>
          </a:fontRef>
        </p:style>
        <p:txBody>
          <a:bodyPr wrap="square">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2000" dirty="0" smtClean="0">
                <a:solidFill>
                  <a:srgbClr val="FF0000"/>
                </a:solidFill>
                <a:effectLst/>
                <a:latin typeface="+mn-lt"/>
              </a:rPr>
              <a:t>Carlo Alberto riprende </a:t>
            </a:r>
            <a:r>
              <a:rPr lang="it-IT" sz="2000" b="0" dirty="0" smtClean="0">
                <a:solidFill>
                  <a:schemeClr val="tx1"/>
                </a:solidFill>
                <a:effectLst/>
                <a:latin typeface="+mn-lt"/>
              </a:rPr>
              <a:t>la guerra con l’Austria</a:t>
            </a:r>
          </a:p>
        </p:txBody>
      </p:sp>
      <p:sp>
        <p:nvSpPr>
          <p:cNvPr id="29" name="Titolo 1"/>
          <p:cNvSpPr>
            <a:spLocks noGrp="1"/>
          </p:cNvSpPr>
          <p:nvPr>
            <p:ph type="ctrTitle"/>
          </p:nvPr>
        </p:nvSpPr>
        <p:spPr>
          <a:xfrm>
            <a:off x="428596" y="142858"/>
            <a:ext cx="8643966" cy="1102519"/>
          </a:xfrm>
        </p:spPr>
        <p:txBody>
          <a:bodyPr>
            <a:normAutofit/>
          </a:bodyPr>
          <a:lstStyle/>
          <a:p>
            <a:r>
              <a:rPr lang="it-IT" sz="3200" dirty="0" smtClean="0"/>
              <a:t>Prima guerra d’indipendenza</a:t>
            </a:r>
            <a:endParaRPr lang="it-IT" sz="3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30" name="CasellaDiTesto 29"/>
          <p:cNvSpPr txBox="1"/>
          <p:nvPr/>
        </p:nvSpPr>
        <p:spPr>
          <a:xfrm>
            <a:off x="642910" y="1142990"/>
            <a:ext cx="6907233" cy="442674"/>
          </a:xfrm>
          <a:prstGeom prst="roundRect">
            <a:avLst/>
          </a:prstGeom>
          <a:ln/>
        </p:spPr>
        <p:style>
          <a:lnRef idx="2">
            <a:schemeClr val="accent4"/>
          </a:lnRef>
          <a:fillRef idx="1">
            <a:schemeClr val="lt1"/>
          </a:fillRef>
          <a:effectRef idx="0">
            <a:schemeClr val="accent4"/>
          </a:effectRef>
          <a:fontRef idx="minor">
            <a:schemeClr val="dk1"/>
          </a:fontRef>
        </p:style>
        <p:txBody>
          <a:bodyPr wrap="square">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2000" b="0" dirty="0" smtClean="0">
                <a:solidFill>
                  <a:schemeClr val="tx1"/>
                </a:solidFill>
                <a:effectLst/>
                <a:latin typeface="+mn-lt"/>
              </a:rPr>
              <a:t>Carlo Alberto abdica </a:t>
            </a:r>
            <a:r>
              <a:rPr lang="it-IT" sz="2000" b="0" dirty="0" smtClean="0">
                <a:solidFill>
                  <a:schemeClr val="tx1"/>
                </a:solidFill>
                <a:effectLst/>
                <a:latin typeface="+mn-lt"/>
                <a:sym typeface="Wingdings" pitchFamily="2" charset="2"/>
              </a:rPr>
              <a:t> </a:t>
            </a:r>
            <a:r>
              <a:rPr lang="it-IT" sz="2000" dirty="0" smtClean="0">
                <a:solidFill>
                  <a:srgbClr val="FF0000"/>
                </a:solidFill>
                <a:effectLst/>
                <a:latin typeface="+mn-lt"/>
                <a:sym typeface="Wingdings" pitchFamily="2" charset="2"/>
              </a:rPr>
              <a:t>Vittorio Emanuele II</a:t>
            </a:r>
            <a:endParaRPr lang="it-IT" sz="2000" dirty="0" smtClean="0">
              <a:solidFill>
                <a:srgbClr val="FF0000"/>
              </a:solidFill>
              <a:effectLst/>
              <a:latin typeface="+mn-lt"/>
            </a:endParaRPr>
          </a:p>
        </p:txBody>
      </p:sp>
      <p:sp>
        <p:nvSpPr>
          <p:cNvPr id="42" name="CasellaDiTesto 41"/>
          <p:cNvSpPr txBox="1"/>
          <p:nvPr/>
        </p:nvSpPr>
        <p:spPr>
          <a:xfrm>
            <a:off x="3786182" y="2000246"/>
            <a:ext cx="5062538" cy="783193"/>
          </a:xfrm>
          <a:prstGeom prst="roundRect">
            <a:avLst/>
          </a:prstGeom>
          <a:ln/>
        </p:spPr>
        <p:style>
          <a:lnRef idx="2">
            <a:schemeClr val="accent4"/>
          </a:lnRef>
          <a:fillRef idx="1">
            <a:schemeClr val="lt1"/>
          </a:fillRef>
          <a:effectRef idx="0">
            <a:schemeClr val="accent4"/>
          </a:effectRef>
          <a:fontRef idx="minor">
            <a:schemeClr val="dk1"/>
          </a:fontRef>
        </p:style>
        <p:txBody>
          <a:bodyPr>
            <a:spAutoFit/>
          </a:bodyPr>
          <a:lstStyle/>
          <a:p>
            <a:pPr algn="ctr" eaLnBrk="1" hangingPunct="1"/>
            <a:r>
              <a:rPr lang="it-IT" sz="2000">
                <a:solidFill>
                  <a:schemeClr val="tx1"/>
                </a:solidFill>
                <a:ea typeface="MS PGothic" pitchFamily="34" charset="-128"/>
                <a:cs typeface="Arial" pitchFamily="34" charset="0"/>
              </a:rPr>
              <a:t>impone ai Savoia un’indennità di guerra, ma lascia intatto il Regno di Sardegna</a:t>
            </a:r>
          </a:p>
        </p:txBody>
      </p:sp>
      <p:cxnSp>
        <p:nvCxnSpPr>
          <p:cNvPr id="45" name="Connettore 1 44"/>
          <p:cNvCxnSpPr>
            <a:cxnSpLocks noChangeShapeType="1"/>
            <a:stCxn id="46" idx="3"/>
            <a:endCxn id="42" idx="1"/>
          </p:cNvCxnSpPr>
          <p:nvPr/>
        </p:nvCxnSpPr>
        <p:spPr bwMode="auto">
          <a:xfrm>
            <a:off x="3357554" y="2150145"/>
            <a:ext cx="428628" cy="241698"/>
          </a:xfrm>
          <a:prstGeom prst="line">
            <a:avLst/>
          </a:prstGeom>
          <a:ln>
            <a:headEnd/>
            <a:tailEnd type="arrow" w="med" len="med"/>
          </a:ln>
        </p:spPr>
        <p:style>
          <a:lnRef idx="2">
            <a:schemeClr val="accent4"/>
          </a:lnRef>
          <a:fillRef idx="1">
            <a:schemeClr val="lt1"/>
          </a:fillRef>
          <a:effectRef idx="0">
            <a:schemeClr val="accent4"/>
          </a:effectRef>
          <a:fontRef idx="minor">
            <a:schemeClr val="dk1"/>
          </a:fontRef>
        </p:style>
      </p:cxnSp>
      <p:sp>
        <p:nvSpPr>
          <p:cNvPr id="46" name="CasellaDiTesto 45"/>
          <p:cNvSpPr txBox="1"/>
          <p:nvPr/>
        </p:nvSpPr>
        <p:spPr>
          <a:xfrm>
            <a:off x="642910" y="1928808"/>
            <a:ext cx="2714644" cy="442674"/>
          </a:xfrm>
          <a:prstGeom prst="round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pPr algn="ctr" eaLnBrk="1" hangingPunct="1"/>
            <a:r>
              <a:rPr lang="it-IT" sz="2000" b="1" dirty="0" smtClean="0">
                <a:solidFill>
                  <a:schemeClr val="tx1"/>
                </a:solidFill>
                <a:ea typeface="MS PGothic" pitchFamily="34" charset="-128"/>
                <a:cs typeface="Arial" pitchFamily="34" charset="0"/>
              </a:rPr>
              <a:t>armistizio</a:t>
            </a:r>
            <a:r>
              <a:rPr lang="it-IT" sz="2000" dirty="0" smtClean="0">
                <a:solidFill>
                  <a:schemeClr val="tx1"/>
                </a:solidFill>
                <a:ea typeface="MS PGothic" pitchFamily="34" charset="-128"/>
                <a:cs typeface="Arial" pitchFamily="34" charset="0"/>
              </a:rPr>
              <a:t> di </a:t>
            </a:r>
            <a:r>
              <a:rPr lang="it-IT" sz="2000" b="1" dirty="0" err="1">
                <a:solidFill>
                  <a:schemeClr val="tx1"/>
                </a:solidFill>
                <a:ea typeface="MS PGothic" pitchFamily="34" charset="-128"/>
                <a:cs typeface="Arial" pitchFamily="34" charset="0"/>
              </a:rPr>
              <a:t>Vignale</a:t>
            </a:r>
            <a:endParaRPr lang="it-IT" sz="2000" b="1" dirty="0">
              <a:solidFill>
                <a:schemeClr val="tx1"/>
              </a:solidFill>
              <a:ea typeface="MS PGothic" pitchFamily="34" charset="-128"/>
              <a:cs typeface="Arial" pitchFamily="34" charset="0"/>
            </a:endParaRPr>
          </a:p>
        </p:txBody>
      </p:sp>
      <p:sp>
        <p:nvSpPr>
          <p:cNvPr id="67" name="CasellaDiTesto 66"/>
          <p:cNvSpPr txBox="1"/>
          <p:nvPr/>
        </p:nvSpPr>
        <p:spPr>
          <a:xfrm>
            <a:off x="2428860" y="3143254"/>
            <a:ext cx="4035425" cy="1123712"/>
          </a:xfrm>
          <a:prstGeom prst="roundRect">
            <a:avLst/>
          </a:prstGeom>
          <a:ln/>
        </p:spPr>
        <p:style>
          <a:lnRef idx="2">
            <a:schemeClr val="accent4"/>
          </a:lnRef>
          <a:fillRef idx="1">
            <a:schemeClr val="lt1"/>
          </a:fillRef>
          <a:effectRef idx="0">
            <a:schemeClr val="accent4"/>
          </a:effectRef>
          <a:fontRef idx="minor">
            <a:schemeClr val="dk1"/>
          </a:fontRef>
        </p:style>
        <p:txBody>
          <a:bodyPr>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2000" b="0" dirty="0" smtClean="0">
                <a:solidFill>
                  <a:schemeClr val="tx1"/>
                </a:solidFill>
                <a:effectLst/>
                <a:latin typeface="+mn-lt"/>
              </a:rPr>
              <a:t>Cadono la Repubblica romana, attaccata dai francesi, e quella veneta, dagli austriaci</a:t>
            </a:r>
          </a:p>
        </p:txBody>
      </p:sp>
      <p:cxnSp>
        <p:nvCxnSpPr>
          <p:cNvPr id="50" name="Connettore 1 49"/>
          <p:cNvCxnSpPr>
            <a:cxnSpLocks noChangeShapeType="1"/>
            <a:endCxn id="46" idx="0"/>
          </p:cNvCxnSpPr>
          <p:nvPr/>
        </p:nvCxnSpPr>
        <p:spPr bwMode="auto">
          <a:xfrm rot="5400000">
            <a:off x="1821638" y="1750214"/>
            <a:ext cx="357188" cy="0"/>
          </a:xfrm>
          <a:prstGeom prst="line">
            <a:avLst/>
          </a:prstGeom>
          <a:ln>
            <a:headEnd/>
            <a:tailEnd type="arrow" w="med" len="med"/>
          </a:ln>
        </p:spPr>
        <p:style>
          <a:lnRef idx="2">
            <a:schemeClr val="accent4"/>
          </a:lnRef>
          <a:fillRef idx="1">
            <a:schemeClr val="lt1"/>
          </a:fillRef>
          <a:effectRef idx="0">
            <a:schemeClr val="accent4"/>
          </a:effectRef>
          <a:fontRef idx="minor">
            <a:schemeClr val="dk1"/>
          </a:fontRef>
        </p:style>
      </p:cxnSp>
      <p:sp>
        <p:nvSpPr>
          <p:cNvPr id="23" name="Titolo 1"/>
          <p:cNvSpPr>
            <a:spLocks noGrp="1"/>
          </p:cNvSpPr>
          <p:nvPr>
            <p:ph type="ctrTitle"/>
          </p:nvPr>
        </p:nvSpPr>
        <p:spPr>
          <a:xfrm>
            <a:off x="428596" y="142858"/>
            <a:ext cx="8643966" cy="1102519"/>
          </a:xfrm>
        </p:spPr>
        <p:txBody>
          <a:bodyPr>
            <a:normAutofit/>
          </a:bodyPr>
          <a:lstStyle/>
          <a:p>
            <a:r>
              <a:rPr lang="it-IT" sz="3200" dirty="0" smtClean="0"/>
              <a:t>Prima guerra d’indipendenza</a:t>
            </a:r>
            <a:endParaRPr lang="it-IT"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nettore 1 11"/>
          <p:cNvCxnSpPr/>
          <p:nvPr/>
        </p:nvCxnSpPr>
        <p:spPr>
          <a:xfrm rot="5400000" flipH="1" flipV="1">
            <a:off x="5572132" y="2857502"/>
            <a:ext cx="857256" cy="1"/>
          </a:xfrm>
          <a:prstGeom prst="line">
            <a:avLst/>
          </a:prstGeom>
        </p:spPr>
        <p:style>
          <a:lnRef idx="2">
            <a:schemeClr val="accent2"/>
          </a:lnRef>
          <a:fillRef idx="0">
            <a:schemeClr val="accent2"/>
          </a:fillRef>
          <a:effectRef idx="1">
            <a:schemeClr val="accent2"/>
          </a:effectRef>
          <a:fontRef idx="minor">
            <a:schemeClr val="tx1"/>
          </a:fontRef>
        </p:style>
      </p:cxnSp>
      <p:pic>
        <p:nvPicPr>
          <p:cNvPr id="22"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30" name="CasellaDiTesto 29"/>
          <p:cNvSpPr txBox="1"/>
          <p:nvPr/>
        </p:nvSpPr>
        <p:spPr>
          <a:xfrm>
            <a:off x="642910" y="1142990"/>
            <a:ext cx="6907233" cy="442674"/>
          </a:xfrm>
          <a:prstGeom prst="roundRect">
            <a:avLst/>
          </a:prstGeom>
          <a:ln/>
        </p:spPr>
        <p:style>
          <a:lnRef idx="2">
            <a:schemeClr val="accent2"/>
          </a:lnRef>
          <a:fillRef idx="1">
            <a:schemeClr val="lt1"/>
          </a:fillRef>
          <a:effectRef idx="0">
            <a:schemeClr val="accent2"/>
          </a:effectRef>
          <a:fontRef idx="minor">
            <a:schemeClr val="dk1"/>
          </a:fontRef>
        </p:style>
        <p:txBody>
          <a:bodyPr wrap="square">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2000" dirty="0" smtClean="0">
                <a:solidFill>
                  <a:srgbClr val="FF0000"/>
                </a:solidFill>
                <a:effectLst/>
                <a:latin typeface="+mn-lt"/>
              </a:rPr>
              <a:t>Regno di Sardegna</a:t>
            </a:r>
          </a:p>
        </p:txBody>
      </p:sp>
      <p:sp>
        <p:nvSpPr>
          <p:cNvPr id="42" name="CasellaDiTesto 41"/>
          <p:cNvSpPr txBox="1"/>
          <p:nvPr/>
        </p:nvSpPr>
        <p:spPr>
          <a:xfrm>
            <a:off x="3786182" y="2000246"/>
            <a:ext cx="5062538" cy="408623"/>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r>
              <a:rPr lang="it-IT" dirty="0" smtClean="0">
                <a:solidFill>
                  <a:schemeClr val="tx1"/>
                </a:solidFill>
                <a:ea typeface="MS PGothic" pitchFamily="34" charset="-128"/>
                <a:cs typeface="Arial" pitchFamily="34" charset="0"/>
              </a:rPr>
              <a:t>Prima ministro delle finanze e poi </a:t>
            </a:r>
            <a:r>
              <a:rPr lang="it-IT" b="1" dirty="0" smtClean="0">
                <a:solidFill>
                  <a:schemeClr val="tx1"/>
                </a:solidFill>
                <a:ea typeface="MS PGothic" pitchFamily="34" charset="-128"/>
                <a:cs typeface="Arial" pitchFamily="34" charset="0"/>
              </a:rPr>
              <a:t>Primo ministro</a:t>
            </a:r>
            <a:endParaRPr lang="it-IT" b="1" dirty="0">
              <a:solidFill>
                <a:schemeClr val="tx1"/>
              </a:solidFill>
              <a:ea typeface="MS PGothic" pitchFamily="34" charset="-128"/>
              <a:cs typeface="Arial" pitchFamily="34" charset="0"/>
            </a:endParaRPr>
          </a:p>
        </p:txBody>
      </p:sp>
      <p:cxnSp>
        <p:nvCxnSpPr>
          <p:cNvPr id="45" name="Connettore 1 44"/>
          <p:cNvCxnSpPr>
            <a:cxnSpLocks noChangeShapeType="1"/>
            <a:stCxn id="46" idx="3"/>
            <a:endCxn id="42" idx="1"/>
          </p:cNvCxnSpPr>
          <p:nvPr/>
        </p:nvCxnSpPr>
        <p:spPr bwMode="auto">
          <a:xfrm flipV="1">
            <a:off x="3357554" y="2204558"/>
            <a:ext cx="428628" cy="115847"/>
          </a:xfrm>
          <a:prstGeom prst="line">
            <a:avLst/>
          </a:prstGeom>
          <a:ln>
            <a:headEnd/>
            <a:tailEnd type="arrow" w="med" len="med"/>
          </a:ln>
        </p:spPr>
        <p:style>
          <a:lnRef idx="2">
            <a:schemeClr val="accent2"/>
          </a:lnRef>
          <a:fillRef idx="1">
            <a:schemeClr val="lt1"/>
          </a:fillRef>
          <a:effectRef idx="0">
            <a:schemeClr val="accent2"/>
          </a:effectRef>
          <a:fontRef idx="minor">
            <a:schemeClr val="dk1"/>
          </a:fontRef>
        </p:style>
      </p:cxnSp>
      <p:sp>
        <p:nvSpPr>
          <p:cNvPr id="46" name="CasellaDiTesto 45"/>
          <p:cNvSpPr txBox="1"/>
          <p:nvPr/>
        </p:nvSpPr>
        <p:spPr>
          <a:xfrm>
            <a:off x="642910" y="1928808"/>
            <a:ext cx="2714644" cy="783193"/>
          </a:xfrm>
          <a:prstGeom prst="round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r>
              <a:rPr lang="it-IT" sz="2000" b="1" dirty="0" smtClean="0">
                <a:solidFill>
                  <a:schemeClr val="tx1"/>
                </a:solidFill>
                <a:ea typeface="MS PGothic" pitchFamily="34" charset="-128"/>
                <a:cs typeface="Arial" pitchFamily="34" charset="0"/>
              </a:rPr>
              <a:t>Camillo </a:t>
            </a:r>
            <a:r>
              <a:rPr lang="it-IT" sz="2000" b="1" dirty="0" err="1" smtClean="0">
                <a:solidFill>
                  <a:schemeClr val="tx1"/>
                </a:solidFill>
                <a:ea typeface="MS PGothic" pitchFamily="34" charset="-128"/>
                <a:cs typeface="Arial" pitchFamily="34" charset="0"/>
              </a:rPr>
              <a:t>Benso</a:t>
            </a:r>
            <a:r>
              <a:rPr lang="it-IT" sz="2000" b="1" dirty="0" smtClean="0">
                <a:solidFill>
                  <a:schemeClr val="tx1"/>
                </a:solidFill>
                <a:ea typeface="MS PGothic" pitchFamily="34" charset="-128"/>
                <a:cs typeface="Arial" pitchFamily="34" charset="0"/>
              </a:rPr>
              <a:t> conte di </a:t>
            </a:r>
            <a:r>
              <a:rPr lang="it-IT" sz="2000" b="1" dirty="0" smtClean="0">
                <a:solidFill>
                  <a:srgbClr val="FF0000"/>
                </a:solidFill>
                <a:ea typeface="MS PGothic" pitchFamily="34" charset="-128"/>
                <a:cs typeface="Arial" pitchFamily="34" charset="0"/>
              </a:rPr>
              <a:t>Cavour</a:t>
            </a:r>
            <a:endParaRPr lang="it-IT" sz="2000" b="1" dirty="0">
              <a:solidFill>
                <a:srgbClr val="FF0000"/>
              </a:solidFill>
              <a:ea typeface="MS PGothic" pitchFamily="34" charset="-128"/>
              <a:cs typeface="Arial" pitchFamily="34" charset="0"/>
            </a:endParaRPr>
          </a:p>
        </p:txBody>
      </p:sp>
      <p:sp>
        <p:nvSpPr>
          <p:cNvPr id="67" name="CasellaDiTesto 66"/>
          <p:cNvSpPr txBox="1"/>
          <p:nvPr/>
        </p:nvSpPr>
        <p:spPr>
          <a:xfrm>
            <a:off x="4000496" y="2714626"/>
            <a:ext cx="4035425" cy="442674"/>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2000" b="0" dirty="0" smtClean="0">
                <a:solidFill>
                  <a:schemeClr val="tx1"/>
                </a:solidFill>
                <a:effectLst/>
                <a:latin typeface="+mn-lt"/>
              </a:rPr>
              <a:t>1) </a:t>
            </a:r>
            <a:r>
              <a:rPr lang="it-IT" sz="2000" dirty="0" smtClean="0">
                <a:solidFill>
                  <a:schemeClr val="tx1"/>
                </a:solidFill>
                <a:effectLst/>
                <a:latin typeface="+mn-lt"/>
              </a:rPr>
              <a:t>Modernizzazione</a:t>
            </a:r>
            <a:r>
              <a:rPr lang="it-IT" sz="2000" b="0" dirty="0" smtClean="0">
                <a:solidFill>
                  <a:schemeClr val="tx1"/>
                </a:solidFill>
                <a:effectLst/>
                <a:latin typeface="+mn-lt"/>
              </a:rPr>
              <a:t> del Piemonte</a:t>
            </a:r>
          </a:p>
        </p:txBody>
      </p:sp>
      <p:cxnSp>
        <p:nvCxnSpPr>
          <p:cNvPr id="50" name="Connettore 1 49"/>
          <p:cNvCxnSpPr>
            <a:cxnSpLocks noChangeShapeType="1"/>
            <a:endCxn id="46" idx="0"/>
          </p:cNvCxnSpPr>
          <p:nvPr/>
        </p:nvCxnSpPr>
        <p:spPr bwMode="auto">
          <a:xfrm rot="5400000">
            <a:off x="1821638" y="1750214"/>
            <a:ext cx="357188" cy="0"/>
          </a:xfrm>
          <a:prstGeom prst="line">
            <a:avLst/>
          </a:prstGeom>
          <a:ln>
            <a:headEnd/>
            <a:tailEnd type="arrow" w="med" len="med"/>
          </a:ln>
        </p:spPr>
        <p:style>
          <a:lnRef idx="2">
            <a:schemeClr val="accent2"/>
          </a:lnRef>
          <a:fillRef idx="1">
            <a:schemeClr val="lt1"/>
          </a:fillRef>
          <a:effectRef idx="0">
            <a:schemeClr val="accent2"/>
          </a:effectRef>
          <a:fontRef idx="minor">
            <a:schemeClr val="dk1"/>
          </a:fontRef>
        </p:style>
      </p:cxnSp>
      <p:sp>
        <p:nvSpPr>
          <p:cNvPr id="23" name="Titolo 1"/>
          <p:cNvSpPr>
            <a:spLocks noGrp="1"/>
          </p:cNvSpPr>
          <p:nvPr>
            <p:ph type="ctrTitle"/>
          </p:nvPr>
        </p:nvSpPr>
        <p:spPr>
          <a:xfrm>
            <a:off x="428596" y="142858"/>
            <a:ext cx="8643966" cy="1102519"/>
          </a:xfrm>
        </p:spPr>
        <p:txBody>
          <a:bodyPr>
            <a:normAutofit/>
          </a:bodyPr>
          <a:lstStyle/>
          <a:p>
            <a:r>
              <a:rPr lang="it-IT" sz="3200" dirty="0" smtClean="0"/>
              <a:t>Seconda guerra d’indipendenza</a:t>
            </a:r>
            <a:endParaRPr lang="it-IT" sz="3200" dirty="0"/>
          </a:p>
        </p:txBody>
      </p:sp>
      <p:pic>
        <p:nvPicPr>
          <p:cNvPr id="1026" name="Picture 2" descr="http://www.turinitalyguide.com/wp-content/uploads/2015/07/Cavour-image.jpg"/>
          <p:cNvPicPr>
            <a:picLocks noChangeAspect="1" noChangeArrowheads="1"/>
          </p:cNvPicPr>
          <p:nvPr/>
        </p:nvPicPr>
        <p:blipFill>
          <a:blip r:embed="rId3" cstate="print"/>
          <a:srcRect/>
          <a:stretch>
            <a:fillRect/>
          </a:stretch>
        </p:blipFill>
        <p:spPr bwMode="auto">
          <a:xfrm>
            <a:off x="285720" y="2357436"/>
            <a:ext cx="1178053" cy="1643074"/>
          </a:xfrm>
          <a:prstGeom prst="rect">
            <a:avLst/>
          </a:prstGeom>
          <a:noFill/>
        </p:spPr>
      </p:pic>
      <p:sp>
        <p:nvSpPr>
          <p:cNvPr id="13" name="Rettangolo 12"/>
          <p:cNvSpPr/>
          <p:nvPr/>
        </p:nvSpPr>
        <p:spPr>
          <a:xfrm>
            <a:off x="4000496" y="3286130"/>
            <a:ext cx="4572000" cy="1477328"/>
          </a:xfrm>
          <a:prstGeom prst="rect">
            <a:avLst/>
          </a:prstGeom>
          <a:ln>
            <a:solidFill>
              <a:srgbClr val="FF0000"/>
            </a:solidFill>
            <a:prstDash val="lgDash"/>
          </a:ln>
        </p:spPr>
        <p:txBody>
          <a:bodyPr>
            <a:spAutoFit/>
          </a:bodyPr>
          <a:lstStyle/>
          <a:p>
            <a:r>
              <a:rPr lang="it-IT" b="1" dirty="0" smtClean="0"/>
              <a:t>riforme</a:t>
            </a:r>
            <a:r>
              <a:rPr lang="it-IT" dirty="0" smtClean="0"/>
              <a:t> </a:t>
            </a:r>
          </a:p>
          <a:p>
            <a:pPr>
              <a:buFont typeface="Arial" pitchFamily="34" charset="0"/>
              <a:buChar char="•"/>
            </a:pPr>
            <a:r>
              <a:rPr lang="it-IT" dirty="0" smtClean="0"/>
              <a:t> </a:t>
            </a:r>
            <a:r>
              <a:rPr lang="it-IT" i="1" dirty="0" smtClean="0"/>
              <a:t>costruzione di strade, sviluppo dell’industria, riorganizzazione dell’esercito, riordino delle finanze e dell’amministrazione, sviluppo dell’istruzione pubblica ecc</a:t>
            </a:r>
            <a:r>
              <a:rPr lang="it-IT" dirty="0" smtClean="0"/>
              <a:t>.</a:t>
            </a:r>
            <a:endParaRPr lang="it-IT" dirty="0"/>
          </a:p>
        </p:txBody>
      </p:sp>
      <p:sp>
        <p:nvSpPr>
          <p:cNvPr id="14" name="CasellaDiTesto 13"/>
          <p:cNvSpPr txBox="1"/>
          <p:nvPr/>
        </p:nvSpPr>
        <p:spPr>
          <a:xfrm>
            <a:off x="142844" y="3357568"/>
            <a:ext cx="3500461" cy="1200329"/>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lgn="just">
              <a:defRPr/>
            </a:pPr>
            <a:r>
              <a:rPr lang="it-IT" sz="1800" b="0" dirty="0" smtClean="0">
                <a:solidFill>
                  <a:schemeClr val="tx1"/>
                </a:solidFill>
                <a:effectLst/>
                <a:latin typeface="+mn-lt"/>
              </a:rPr>
              <a:t>Vuole fare del Regno di Sardegna uno </a:t>
            </a:r>
            <a:r>
              <a:rPr lang="it-IT" sz="1800" dirty="0" smtClean="0">
                <a:solidFill>
                  <a:schemeClr val="tx1"/>
                </a:solidFill>
                <a:effectLst/>
                <a:latin typeface="+mn-lt"/>
              </a:rPr>
              <a:t>Stato costituzionale moderato </a:t>
            </a:r>
            <a:r>
              <a:rPr lang="it-IT" sz="1800" b="0" dirty="0" smtClean="0">
                <a:solidFill>
                  <a:schemeClr val="tx1"/>
                </a:solidFill>
                <a:effectLst/>
                <a:latin typeface="+mn-lt"/>
              </a:rPr>
              <a:t>(lontano dall’estremismo dei mazziniani e dei democratici)</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42" name="CasellaDiTesto 41"/>
          <p:cNvSpPr txBox="1"/>
          <p:nvPr/>
        </p:nvSpPr>
        <p:spPr>
          <a:xfrm>
            <a:off x="1071538" y="2428874"/>
            <a:ext cx="5062538" cy="715089"/>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r>
              <a:rPr lang="it-IT" u="sng" dirty="0" smtClean="0">
                <a:solidFill>
                  <a:schemeClr val="tx1"/>
                </a:solidFill>
                <a:ea typeface="MS PGothic" pitchFamily="34" charset="-128"/>
                <a:cs typeface="Arial" pitchFamily="34" charset="0"/>
              </a:rPr>
              <a:t>GUERRA </a:t>
            </a:r>
            <a:r>
              <a:rPr lang="it-IT" u="sng" dirty="0" err="1" smtClean="0">
                <a:solidFill>
                  <a:schemeClr val="tx1"/>
                </a:solidFill>
                <a:ea typeface="MS PGothic" pitchFamily="34" charset="-128"/>
                <a:cs typeface="Arial" pitchFamily="34" charset="0"/>
              </a:rPr>
              <a:t>DI</a:t>
            </a:r>
            <a:r>
              <a:rPr lang="it-IT" u="sng" dirty="0" smtClean="0">
                <a:solidFill>
                  <a:schemeClr val="tx1"/>
                </a:solidFill>
                <a:ea typeface="MS PGothic" pitchFamily="34" charset="-128"/>
                <a:cs typeface="Arial" pitchFamily="34" charset="0"/>
              </a:rPr>
              <a:t> CRIMEA</a:t>
            </a:r>
          </a:p>
          <a:p>
            <a:pPr algn="ctr" eaLnBrk="1" hangingPunct="1"/>
            <a:r>
              <a:rPr lang="it-IT" b="1" dirty="0" smtClean="0">
                <a:solidFill>
                  <a:schemeClr val="tx1"/>
                </a:solidFill>
                <a:ea typeface="MS PGothic" pitchFamily="34" charset="-128"/>
                <a:cs typeface="Arial" pitchFamily="34" charset="0"/>
              </a:rPr>
              <a:t>Francia e Inghilterra     vs     Russia</a:t>
            </a:r>
            <a:endParaRPr lang="it-IT" b="1" dirty="0">
              <a:solidFill>
                <a:schemeClr val="tx1"/>
              </a:solidFill>
              <a:ea typeface="MS PGothic" pitchFamily="34" charset="-128"/>
              <a:cs typeface="Arial" pitchFamily="34" charset="0"/>
            </a:endParaRPr>
          </a:p>
        </p:txBody>
      </p:sp>
      <p:cxnSp>
        <p:nvCxnSpPr>
          <p:cNvPr id="45" name="Connettore 1 44"/>
          <p:cNvCxnSpPr>
            <a:cxnSpLocks noChangeShapeType="1"/>
          </p:cNvCxnSpPr>
          <p:nvPr/>
        </p:nvCxnSpPr>
        <p:spPr bwMode="auto">
          <a:xfrm rot="16200000" flipH="1">
            <a:off x="3597550" y="2260316"/>
            <a:ext cx="288378" cy="53989"/>
          </a:xfrm>
          <a:prstGeom prst="line">
            <a:avLst/>
          </a:prstGeom>
          <a:ln>
            <a:headEnd/>
            <a:tailEnd type="arrow" w="med" len="med"/>
          </a:ln>
        </p:spPr>
        <p:style>
          <a:lnRef idx="2">
            <a:schemeClr val="accent2"/>
          </a:lnRef>
          <a:fillRef idx="1">
            <a:schemeClr val="lt1"/>
          </a:fillRef>
          <a:effectRef idx="0">
            <a:schemeClr val="accent2"/>
          </a:effectRef>
          <a:fontRef idx="minor">
            <a:schemeClr val="dk1"/>
          </a:fontRef>
        </p:style>
      </p:cxnSp>
      <p:sp>
        <p:nvSpPr>
          <p:cNvPr id="67" name="CasellaDiTesto 66"/>
          <p:cNvSpPr txBox="1"/>
          <p:nvPr/>
        </p:nvSpPr>
        <p:spPr>
          <a:xfrm>
            <a:off x="1857356" y="1357304"/>
            <a:ext cx="4035425" cy="783193"/>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2000" b="0" dirty="0" smtClean="0">
                <a:solidFill>
                  <a:schemeClr val="tx1"/>
                </a:solidFill>
                <a:effectLst/>
                <a:latin typeface="+mn-lt"/>
              </a:rPr>
              <a:t>2) Inserire il Piemonte nel </a:t>
            </a:r>
            <a:r>
              <a:rPr lang="it-IT" sz="2000" dirty="0" smtClean="0">
                <a:solidFill>
                  <a:schemeClr val="tx1"/>
                </a:solidFill>
                <a:effectLst/>
                <a:latin typeface="+mn-lt"/>
              </a:rPr>
              <a:t>contesto internazionale</a:t>
            </a:r>
            <a:r>
              <a:rPr lang="it-IT" sz="2000" b="0" dirty="0" smtClean="0">
                <a:solidFill>
                  <a:schemeClr val="tx1"/>
                </a:solidFill>
                <a:effectLst/>
                <a:latin typeface="+mn-lt"/>
              </a:rPr>
              <a:t> delle potenze</a:t>
            </a:r>
          </a:p>
        </p:txBody>
      </p:sp>
      <p:sp>
        <p:nvSpPr>
          <p:cNvPr id="23" name="Titolo 1"/>
          <p:cNvSpPr>
            <a:spLocks noGrp="1"/>
          </p:cNvSpPr>
          <p:nvPr>
            <p:ph type="ctrTitle"/>
          </p:nvPr>
        </p:nvSpPr>
        <p:spPr>
          <a:xfrm>
            <a:off x="428596" y="142858"/>
            <a:ext cx="8643966" cy="1102519"/>
          </a:xfrm>
        </p:spPr>
        <p:txBody>
          <a:bodyPr>
            <a:normAutofit/>
          </a:bodyPr>
          <a:lstStyle/>
          <a:p>
            <a:r>
              <a:rPr lang="it-IT" sz="3200" dirty="0" smtClean="0"/>
              <a:t>Seconda guerra d’indipendenza</a:t>
            </a:r>
            <a:endParaRPr lang="it-IT" sz="3200" dirty="0"/>
          </a:p>
        </p:txBody>
      </p:sp>
      <p:pic>
        <p:nvPicPr>
          <p:cNvPr id="1026" name="Picture 2" descr="http://www.turinitalyguide.com/wp-content/uploads/2015/07/Cavour-image.jpg"/>
          <p:cNvPicPr>
            <a:picLocks noChangeAspect="1" noChangeArrowheads="1"/>
          </p:cNvPicPr>
          <p:nvPr/>
        </p:nvPicPr>
        <p:blipFill>
          <a:blip r:embed="rId3" cstate="print"/>
          <a:srcRect/>
          <a:stretch>
            <a:fillRect/>
          </a:stretch>
        </p:blipFill>
        <p:spPr bwMode="auto">
          <a:xfrm>
            <a:off x="428596" y="1071552"/>
            <a:ext cx="1178053" cy="1643074"/>
          </a:xfrm>
          <a:prstGeom prst="rect">
            <a:avLst/>
          </a:prstGeom>
          <a:noFill/>
        </p:spPr>
      </p:pic>
      <p:sp>
        <p:nvSpPr>
          <p:cNvPr id="15" name="CasellaDiTesto 14"/>
          <p:cNvSpPr txBox="1"/>
          <p:nvPr/>
        </p:nvSpPr>
        <p:spPr>
          <a:xfrm>
            <a:off x="714348" y="4071948"/>
            <a:ext cx="3500461" cy="646331"/>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lgn="just">
              <a:defRPr/>
            </a:pPr>
            <a:r>
              <a:rPr lang="it-IT" sz="1800" b="0" dirty="0" smtClean="0">
                <a:solidFill>
                  <a:schemeClr val="tx1"/>
                </a:solidFill>
                <a:effectLst/>
                <a:latin typeface="+mn-lt"/>
              </a:rPr>
              <a:t>Cavour </a:t>
            </a:r>
            <a:r>
              <a:rPr lang="it-IT" sz="1800" dirty="0" smtClean="0">
                <a:solidFill>
                  <a:schemeClr val="tx1"/>
                </a:solidFill>
                <a:effectLst/>
                <a:latin typeface="+mn-lt"/>
              </a:rPr>
              <a:t>siede al tavolo delle trattative </a:t>
            </a:r>
            <a:r>
              <a:rPr lang="it-IT" sz="1800" b="0" dirty="0" smtClean="0">
                <a:solidFill>
                  <a:schemeClr val="tx1"/>
                </a:solidFill>
                <a:effectLst/>
                <a:latin typeface="+mn-lt"/>
              </a:rPr>
              <a:t>nel Congresso di Parigi</a:t>
            </a:r>
          </a:p>
        </p:txBody>
      </p:sp>
      <p:sp>
        <p:nvSpPr>
          <p:cNvPr id="16" name="CasellaDiTesto 15"/>
          <p:cNvSpPr txBox="1"/>
          <p:nvPr/>
        </p:nvSpPr>
        <p:spPr>
          <a:xfrm>
            <a:off x="2000232" y="3071816"/>
            <a:ext cx="1928826" cy="36933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lgn="just">
              <a:defRPr/>
            </a:pPr>
            <a:r>
              <a:rPr lang="it-IT" sz="1800" b="0" dirty="0" smtClean="0">
                <a:solidFill>
                  <a:schemeClr val="tx1"/>
                </a:solidFill>
                <a:effectLst/>
                <a:latin typeface="+mn-lt"/>
              </a:rPr>
              <a:t>Regno di Sardegna</a:t>
            </a:r>
          </a:p>
        </p:txBody>
      </p:sp>
      <p:cxnSp>
        <p:nvCxnSpPr>
          <p:cNvPr id="17" name="Connettore 1 16"/>
          <p:cNvCxnSpPr/>
          <p:nvPr/>
        </p:nvCxnSpPr>
        <p:spPr>
          <a:xfrm rot="16200000" flipV="1">
            <a:off x="3018223" y="3696899"/>
            <a:ext cx="642942" cy="107156"/>
          </a:xfrm>
          <a:prstGeom prst="line">
            <a:avLst/>
          </a:prstGeom>
        </p:spPr>
        <p:style>
          <a:lnRef idx="2">
            <a:schemeClr val="accent2"/>
          </a:lnRef>
          <a:fillRef idx="0">
            <a:schemeClr val="accent2"/>
          </a:fillRef>
          <a:effectRef idx="1">
            <a:schemeClr val="accent2"/>
          </a:effectRef>
          <a:fontRef idx="minor">
            <a:schemeClr val="tx1"/>
          </a:fontRef>
        </p:style>
      </p:cxnSp>
      <p:pic>
        <p:nvPicPr>
          <p:cNvPr id="61442" name="Picture 2" descr="Visualizza immagine di origine"/>
          <p:cNvPicPr>
            <a:picLocks noChangeAspect="1" noChangeArrowheads="1"/>
          </p:cNvPicPr>
          <p:nvPr/>
        </p:nvPicPr>
        <p:blipFill>
          <a:blip r:embed="rId4" cstate="print"/>
          <a:srcRect/>
          <a:stretch>
            <a:fillRect/>
          </a:stretch>
        </p:blipFill>
        <p:spPr bwMode="auto">
          <a:xfrm>
            <a:off x="5286380" y="2285997"/>
            <a:ext cx="3357586" cy="2686069"/>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42" name="CasellaDiTesto 41"/>
          <p:cNvSpPr txBox="1"/>
          <p:nvPr/>
        </p:nvSpPr>
        <p:spPr>
          <a:xfrm>
            <a:off x="285720" y="2428874"/>
            <a:ext cx="8643998" cy="1328023"/>
          </a:xfrm>
          <a:prstGeom prst="round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r>
              <a:rPr lang="it-IT" dirty="0" smtClean="0">
                <a:solidFill>
                  <a:schemeClr val="tx1"/>
                </a:solidFill>
                <a:ea typeface="MS PGothic" pitchFamily="34" charset="-128"/>
                <a:cs typeface="Arial" pitchFamily="34" charset="0"/>
              </a:rPr>
              <a:t>Incontro segreto a </a:t>
            </a:r>
            <a:r>
              <a:rPr lang="it-IT" b="1" dirty="0" err="1" smtClean="0">
                <a:solidFill>
                  <a:srgbClr val="FF0000"/>
                </a:solidFill>
                <a:ea typeface="MS PGothic" pitchFamily="34" charset="-128"/>
                <a:cs typeface="Arial" pitchFamily="34" charset="0"/>
              </a:rPr>
              <a:t>Plombières</a:t>
            </a:r>
            <a:r>
              <a:rPr lang="it-IT" dirty="0" smtClean="0">
                <a:solidFill>
                  <a:schemeClr val="tx1"/>
                </a:solidFill>
                <a:ea typeface="MS PGothic" pitchFamily="34" charset="-128"/>
                <a:cs typeface="Arial" pitchFamily="34" charset="0"/>
              </a:rPr>
              <a:t> tra </a:t>
            </a:r>
            <a:r>
              <a:rPr lang="it-IT" b="1" dirty="0" smtClean="0">
                <a:solidFill>
                  <a:schemeClr val="tx1"/>
                </a:solidFill>
                <a:ea typeface="MS PGothic" pitchFamily="34" charset="-128"/>
                <a:cs typeface="Arial" pitchFamily="34" charset="0"/>
              </a:rPr>
              <a:t>Napoleone III </a:t>
            </a:r>
            <a:r>
              <a:rPr lang="it-IT" dirty="0" smtClean="0">
                <a:solidFill>
                  <a:schemeClr val="tx1"/>
                </a:solidFill>
                <a:ea typeface="MS PGothic" pitchFamily="34" charset="-128"/>
                <a:cs typeface="Arial" pitchFamily="34" charset="0"/>
              </a:rPr>
              <a:t>e </a:t>
            </a:r>
            <a:r>
              <a:rPr lang="it-IT" b="1" dirty="0" smtClean="0">
                <a:solidFill>
                  <a:schemeClr val="tx1"/>
                </a:solidFill>
                <a:ea typeface="MS PGothic" pitchFamily="34" charset="-128"/>
                <a:cs typeface="Arial" pitchFamily="34" charset="0"/>
              </a:rPr>
              <a:t>Cavour</a:t>
            </a:r>
          </a:p>
          <a:p>
            <a:pPr algn="just" eaLnBrk="1" hangingPunct="1">
              <a:buFont typeface="Arial" pitchFamily="34" charset="0"/>
              <a:buChar char="•"/>
            </a:pPr>
            <a:r>
              <a:rPr lang="it-IT" b="1" dirty="0" smtClean="0">
                <a:solidFill>
                  <a:schemeClr val="tx1"/>
                </a:solidFill>
                <a:ea typeface="MS PGothic" pitchFamily="34" charset="-128"/>
                <a:cs typeface="Arial" pitchFamily="34" charset="0"/>
              </a:rPr>
              <a:t> </a:t>
            </a:r>
            <a:r>
              <a:rPr lang="it-IT" dirty="0" smtClean="0">
                <a:solidFill>
                  <a:schemeClr val="tx1"/>
                </a:solidFill>
                <a:ea typeface="MS PGothic" pitchFamily="34" charset="-128"/>
                <a:cs typeface="Arial" pitchFamily="34" charset="0"/>
              </a:rPr>
              <a:t>La Francia si dice </a:t>
            </a:r>
            <a:r>
              <a:rPr lang="it-IT" b="1" dirty="0" smtClean="0">
                <a:solidFill>
                  <a:schemeClr val="tx1"/>
                </a:solidFill>
                <a:ea typeface="MS PGothic" pitchFamily="34" charset="-128"/>
                <a:cs typeface="Arial" pitchFamily="34" charset="0"/>
              </a:rPr>
              <a:t>disposta ad intervenire  </a:t>
            </a:r>
            <a:r>
              <a:rPr lang="it-IT" sz="1600" dirty="0" smtClean="0">
                <a:solidFill>
                  <a:schemeClr val="tx1"/>
                </a:solidFill>
                <a:ea typeface="MS PGothic" pitchFamily="34" charset="-128"/>
                <a:cs typeface="Arial" pitchFamily="34" charset="0"/>
              </a:rPr>
              <a:t>(in cambio di Nizza e Savoia) </a:t>
            </a:r>
            <a:r>
              <a:rPr lang="it-IT" dirty="0" smtClean="0">
                <a:solidFill>
                  <a:schemeClr val="tx1"/>
                </a:solidFill>
                <a:ea typeface="MS PGothic" pitchFamily="34" charset="-128"/>
                <a:cs typeface="Arial" pitchFamily="34" charset="0"/>
              </a:rPr>
              <a:t>contro gli </a:t>
            </a:r>
            <a:r>
              <a:rPr lang="it-IT" dirty="0" err="1" smtClean="0">
                <a:solidFill>
                  <a:schemeClr val="tx1"/>
                </a:solidFill>
                <a:ea typeface="MS PGothic" pitchFamily="34" charset="-128"/>
                <a:cs typeface="Arial" pitchFamily="34" charset="0"/>
              </a:rPr>
              <a:t>austriaci…</a:t>
            </a:r>
            <a:endParaRPr lang="it-IT" dirty="0" smtClean="0">
              <a:solidFill>
                <a:schemeClr val="tx1"/>
              </a:solidFill>
              <a:ea typeface="MS PGothic" pitchFamily="34" charset="-128"/>
              <a:cs typeface="Arial" pitchFamily="34" charset="0"/>
            </a:endParaRPr>
          </a:p>
          <a:p>
            <a:pPr lvl="1" algn="just">
              <a:buFont typeface="Courier New" pitchFamily="49" charset="0"/>
              <a:buChar char="o"/>
            </a:pPr>
            <a:r>
              <a:rPr lang="it-IT" dirty="0" smtClean="0">
                <a:solidFill>
                  <a:schemeClr val="tx1"/>
                </a:solidFill>
                <a:ea typeface="MS PGothic" pitchFamily="34" charset="-128"/>
                <a:cs typeface="Arial" pitchFamily="34" charset="0"/>
              </a:rPr>
              <a:t> se questi ultimi avessero </a:t>
            </a:r>
            <a:r>
              <a:rPr lang="it-IT" b="1" dirty="0" smtClean="0">
                <a:solidFill>
                  <a:schemeClr val="tx1"/>
                </a:solidFill>
                <a:ea typeface="MS PGothic" pitchFamily="34" charset="-128"/>
                <a:cs typeface="Arial" pitchFamily="34" charset="0"/>
              </a:rPr>
              <a:t>dichiarato guerra</a:t>
            </a:r>
          </a:p>
          <a:p>
            <a:pPr algn="just" eaLnBrk="1" hangingPunct="1">
              <a:buFont typeface="Arial" pitchFamily="34" charset="0"/>
              <a:buChar char="•"/>
            </a:pPr>
            <a:r>
              <a:rPr lang="it-IT" dirty="0" smtClean="0">
                <a:solidFill>
                  <a:schemeClr val="tx1"/>
                </a:solidFill>
                <a:ea typeface="MS PGothic" pitchFamily="34" charset="-128"/>
                <a:cs typeface="Arial" pitchFamily="34" charset="0"/>
              </a:rPr>
              <a:t> Si prefigura un nuovo </a:t>
            </a:r>
            <a:r>
              <a:rPr lang="it-IT" b="1" dirty="0" smtClean="0">
                <a:solidFill>
                  <a:srgbClr val="29A1B1"/>
                </a:solidFill>
                <a:ea typeface="MS PGothic" pitchFamily="34" charset="-128"/>
                <a:cs typeface="Arial" pitchFamily="34" charset="0"/>
              </a:rPr>
              <a:t>assetto</a:t>
            </a:r>
            <a:r>
              <a:rPr lang="it-IT" dirty="0" smtClean="0">
                <a:solidFill>
                  <a:schemeClr val="tx1"/>
                </a:solidFill>
                <a:ea typeface="MS PGothic" pitchFamily="34" charset="-128"/>
                <a:cs typeface="Arial" pitchFamily="34" charset="0"/>
              </a:rPr>
              <a:t> dell’Italia settentrionale</a:t>
            </a:r>
            <a:endParaRPr lang="it-IT" dirty="0">
              <a:solidFill>
                <a:schemeClr val="tx1"/>
              </a:solidFill>
              <a:ea typeface="MS PGothic" pitchFamily="34" charset="-128"/>
              <a:cs typeface="Arial" pitchFamily="34" charset="0"/>
            </a:endParaRPr>
          </a:p>
        </p:txBody>
      </p:sp>
      <p:cxnSp>
        <p:nvCxnSpPr>
          <p:cNvPr id="45" name="Connettore 1 44"/>
          <p:cNvCxnSpPr>
            <a:cxnSpLocks noChangeShapeType="1"/>
          </p:cNvCxnSpPr>
          <p:nvPr/>
        </p:nvCxnSpPr>
        <p:spPr bwMode="auto">
          <a:xfrm rot="16200000" flipH="1">
            <a:off x="3597550" y="2260316"/>
            <a:ext cx="288378" cy="53989"/>
          </a:xfrm>
          <a:prstGeom prst="line">
            <a:avLst/>
          </a:prstGeom>
          <a:ln>
            <a:headEnd/>
            <a:tailEnd type="arrow" w="med" len="med"/>
          </a:ln>
        </p:spPr>
        <p:style>
          <a:lnRef idx="2">
            <a:schemeClr val="accent2"/>
          </a:lnRef>
          <a:fillRef idx="1">
            <a:schemeClr val="lt1"/>
          </a:fillRef>
          <a:effectRef idx="0">
            <a:schemeClr val="accent2"/>
          </a:effectRef>
          <a:fontRef idx="minor">
            <a:schemeClr val="dk1"/>
          </a:fontRef>
        </p:style>
      </p:cxnSp>
      <p:sp>
        <p:nvSpPr>
          <p:cNvPr id="67" name="CasellaDiTesto 66"/>
          <p:cNvSpPr txBox="1"/>
          <p:nvPr/>
        </p:nvSpPr>
        <p:spPr>
          <a:xfrm>
            <a:off x="1857356" y="1357304"/>
            <a:ext cx="4035425" cy="783193"/>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2000" b="0" dirty="0" smtClean="0">
                <a:solidFill>
                  <a:schemeClr val="tx1"/>
                </a:solidFill>
                <a:effectLst/>
                <a:latin typeface="+mn-lt"/>
              </a:rPr>
              <a:t>Attentato a Napoleone III di Felice </a:t>
            </a:r>
            <a:r>
              <a:rPr lang="it-IT" sz="2000" dirty="0" smtClean="0">
                <a:solidFill>
                  <a:schemeClr val="tx1"/>
                </a:solidFill>
                <a:effectLst/>
                <a:latin typeface="+mn-lt"/>
              </a:rPr>
              <a:t>Orsini</a:t>
            </a:r>
          </a:p>
        </p:txBody>
      </p:sp>
      <p:sp>
        <p:nvSpPr>
          <p:cNvPr id="23" name="Titolo 1"/>
          <p:cNvSpPr>
            <a:spLocks noGrp="1"/>
          </p:cNvSpPr>
          <p:nvPr>
            <p:ph type="ctrTitle"/>
          </p:nvPr>
        </p:nvSpPr>
        <p:spPr>
          <a:xfrm>
            <a:off x="428596" y="142858"/>
            <a:ext cx="8643966" cy="1102519"/>
          </a:xfrm>
        </p:spPr>
        <p:txBody>
          <a:bodyPr>
            <a:normAutofit/>
          </a:bodyPr>
          <a:lstStyle/>
          <a:p>
            <a:r>
              <a:rPr lang="it-IT" sz="3200" dirty="0" smtClean="0"/>
              <a:t>Seconda guerra d’indipendenza</a:t>
            </a:r>
            <a:endParaRPr lang="it-IT" sz="3200" dirty="0"/>
          </a:p>
        </p:txBody>
      </p:sp>
      <p:pic>
        <p:nvPicPr>
          <p:cNvPr id="62466" name="Picture 2" descr="Visualizza immagine di origine"/>
          <p:cNvPicPr>
            <a:picLocks noChangeAspect="1" noChangeArrowheads="1"/>
          </p:cNvPicPr>
          <p:nvPr/>
        </p:nvPicPr>
        <p:blipFill>
          <a:blip r:embed="rId3" cstate="print"/>
          <a:srcRect/>
          <a:stretch>
            <a:fillRect/>
          </a:stretch>
        </p:blipFill>
        <p:spPr bwMode="auto">
          <a:xfrm>
            <a:off x="5786446" y="1142990"/>
            <a:ext cx="1952572" cy="1099298"/>
          </a:xfrm>
          <a:prstGeom prst="rect">
            <a:avLst/>
          </a:prstGeom>
          <a:ln>
            <a:noFill/>
          </a:ln>
          <a:effectLst>
            <a:outerShdw blurRad="292100" dist="139700" dir="2700000" algn="tl" rotWithShape="0">
              <a:srgbClr val="333333">
                <a:alpha val="65000"/>
              </a:srgbClr>
            </a:outerShdw>
          </a:effectLst>
        </p:spPr>
      </p:pic>
      <p:pic>
        <p:nvPicPr>
          <p:cNvPr id="62468" name="Picture 4" descr="Visualizza immagine di origine"/>
          <p:cNvPicPr>
            <a:picLocks noChangeAspect="1" noChangeArrowheads="1"/>
          </p:cNvPicPr>
          <p:nvPr/>
        </p:nvPicPr>
        <p:blipFill>
          <a:blip r:embed="rId4" cstate="print"/>
          <a:srcRect t="5367" r="14037" b="22181"/>
          <a:stretch>
            <a:fillRect/>
          </a:stretch>
        </p:blipFill>
        <p:spPr bwMode="auto">
          <a:xfrm>
            <a:off x="785786" y="857238"/>
            <a:ext cx="1166517" cy="1428760"/>
          </a:xfrm>
          <a:prstGeom prst="rect">
            <a:avLst/>
          </a:prstGeom>
          <a:ln>
            <a:noFill/>
          </a:ln>
          <a:effectLst>
            <a:outerShdw blurRad="292100" dist="139700" dir="2700000" algn="tl" rotWithShape="0">
              <a:srgbClr val="333333">
                <a:alpha val="65000"/>
              </a:srgbClr>
            </a:outerShdw>
          </a:effectLst>
        </p:spPr>
      </p:pic>
      <p:pic>
        <p:nvPicPr>
          <p:cNvPr id="62470" name="Picture 6" descr="Visualizza immagine di origine"/>
          <p:cNvPicPr>
            <a:picLocks noChangeAspect="1" noChangeArrowheads="1"/>
          </p:cNvPicPr>
          <p:nvPr/>
        </p:nvPicPr>
        <p:blipFill>
          <a:blip r:embed="rId5" cstate="print"/>
          <a:srcRect/>
          <a:stretch>
            <a:fillRect/>
          </a:stretch>
        </p:blipFill>
        <p:spPr bwMode="auto">
          <a:xfrm>
            <a:off x="6715140" y="3286130"/>
            <a:ext cx="1960472" cy="1514465"/>
          </a:xfrm>
          <a:prstGeom prst="rect">
            <a:avLst/>
          </a:prstGeom>
          <a:noFill/>
        </p:spPr>
      </p:pic>
      <p:sp>
        <p:nvSpPr>
          <p:cNvPr id="10" name="CasellaDiTesto 9"/>
          <p:cNvSpPr txBox="1"/>
          <p:nvPr/>
        </p:nvSpPr>
        <p:spPr>
          <a:xfrm>
            <a:off x="214282" y="4000510"/>
            <a:ext cx="6215106" cy="1055608"/>
          </a:xfrm>
          <a:prstGeom prst="roundRect">
            <a:avLst/>
          </a:prstGeom>
          <a:solidFill>
            <a:schemeClr val="bg1"/>
          </a:solidFill>
          <a:ln w="28575" cmpd="sng">
            <a:solidFill>
              <a:srgbClr val="00A9AB"/>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defPPr>
              <a:defRPr lang="it-IT"/>
            </a:defPPr>
            <a:lvl1pPr algn="ctr" eaLnBrk="1" fontAlgn="auto" hangingPunct="1">
              <a:spcBef>
                <a:spcPts val="0"/>
              </a:spcBef>
              <a:spcAft>
                <a:spcPts val="0"/>
              </a:spcAft>
              <a:defRPr sz="1400">
                <a:solidFill>
                  <a:sysClr val="windowText" lastClr="000000"/>
                </a:solidFill>
                <a:effectLst/>
                <a:latin typeface="Arial"/>
                <a:cs typeface="Arial"/>
              </a:defRPr>
            </a:lvl1pPr>
          </a:lstStyle>
          <a:p>
            <a:pPr marL="285750" indent="-285750" algn="l">
              <a:buFont typeface="Arial" charset="0"/>
              <a:buChar char="•"/>
              <a:defRPr/>
            </a:pPr>
            <a:r>
              <a:rPr lang="it-IT" dirty="0" smtClean="0">
                <a:latin typeface="+mn-lt"/>
              </a:rPr>
              <a:t>Regno dell’Alta Italia, guidato dai Savoia</a:t>
            </a:r>
          </a:p>
          <a:p>
            <a:pPr marL="285750" indent="-285750" algn="l">
              <a:buFont typeface="Arial" charset="0"/>
              <a:buChar char="•"/>
              <a:defRPr/>
            </a:pPr>
            <a:r>
              <a:rPr lang="it-IT" dirty="0" smtClean="0">
                <a:latin typeface="+mn-lt"/>
              </a:rPr>
              <a:t>Regno dell’Italia centrale con la Toscana e i territori pontifici sotto Leopoldo II</a:t>
            </a:r>
          </a:p>
          <a:p>
            <a:pPr marL="285750" indent="-285750" algn="l">
              <a:buFont typeface="Arial" charset="0"/>
              <a:buChar char="•"/>
              <a:defRPr/>
            </a:pPr>
            <a:r>
              <a:rPr lang="it-IT" dirty="0" smtClean="0">
                <a:latin typeface="+mn-lt"/>
              </a:rPr>
              <a:t>la città di Roma sotto il controllo del papa</a:t>
            </a:r>
          </a:p>
          <a:p>
            <a:pPr marL="285750" indent="-285750" algn="l">
              <a:buFont typeface="Arial" charset="0"/>
              <a:buChar char="•"/>
              <a:defRPr/>
            </a:pPr>
            <a:r>
              <a:rPr lang="it-IT" dirty="0" smtClean="0">
                <a:latin typeface="+mn-lt"/>
              </a:rPr>
              <a:t>Regno delle Due Sicilie ai Borbone</a:t>
            </a:r>
          </a:p>
        </p:txBody>
      </p:sp>
      <p:cxnSp>
        <p:nvCxnSpPr>
          <p:cNvPr id="12" name="Connettore 1 11"/>
          <p:cNvCxnSpPr/>
          <p:nvPr/>
        </p:nvCxnSpPr>
        <p:spPr>
          <a:xfrm rot="5400000">
            <a:off x="2821769" y="3821915"/>
            <a:ext cx="357190" cy="0"/>
          </a:xfrm>
          <a:prstGeom prst="line">
            <a:avLst/>
          </a:prstGeom>
        </p:spPr>
        <p:style>
          <a:lnRef idx="2">
            <a:schemeClr val="accent5"/>
          </a:lnRef>
          <a:fillRef idx="0">
            <a:schemeClr val="accent5"/>
          </a:fillRef>
          <a:effectRef idx="1">
            <a:schemeClr val="accent5"/>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2" name="Rettangolo 1"/>
          <p:cNvSpPr/>
          <p:nvPr/>
        </p:nvSpPr>
        <p:spPr>
          <a:xfrm>
            <a:off x="428596" y="1285866"/>
            <a:ext cx="6929486" cy="2585323"/>
          </a:xfrm>
          <a:prstGeom prst="rect">
            <a:avLst/>
          </a:prstGeom>
        </p:spPr>
        <p:txBody>
          <a:bodyPr wrap="square">
            <a:spAutoFit/>
          </a:bodyPr>
          <a:lstStyle/>
          <a:p>
            <a:r>
              <a:rPr lang="it-IT" b="1" dirty="0" smtClean="0"/>
              <a:t>Da una lettera di Cavour a Vittorio Emanuele II, dopo l’incontro a </a:t>
            </a:r>
            <a:r>
              <a:rPr lang="it-IT" b="1" dirty="0" err="1" smtClean="0"/>
              <a:t>Plombières</a:t>
            </a:r>
            <a:endParaRPr lang="it-IT" b="1" dirty="0" smtClean="0"/>
          </a:p>
          <a:p>
            <a:endParaRPr lang="it-IT" dirty="0" smtClean="0"/>
          </a:p>
          <a:p>
            <a:pPr algn="just"/>
            <a:r>
              <a:rPr lang="it-IT" dirty="0" smtClean="0"/>
              <a:t>L’imperatore, dal momento in cui fui introdotto nel suo studio, abbordò la questione che è la causa del mio viaggio. Cominciò dicendo di essere deciso ad appoggiare la Sardegna con tutte le sue forze in una guerra contro l’Austria, purché la guerra fosse intrapresa per una causa non rivoluzionaria, che potesse essere giustificata agli occhi della diplomazia e più ancora dell’opinione pubblica in Francia e in Europa.</a:t>
            </a:r>
            <a:endParaRPr lang="it-IT"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42" name="CasellaDiTesto 41"/>
          <p:cNvSpPr txBox="1"/>
          <p:nvPr/>
        </p:nvSpPr>
        <p:spPr>
          <a:xfrm>
            <a:off x="642910" y="2214560"/>
            <a:ext cx="6572296" cy="408623"/>
          </a:xfrm>
          <a:prstGeom prst="round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r>
              <a:rPr lang="it-IT" b="1" dirty="0" smtClean="0">
                <a:solidFill>
                  <a:schemeClr val="tx1"/>
                </a:solidFill>
                <a:ea typeface="MS PGothic" pitchFamily="34" charset="-128"/>
                <a:cs typeface="Arial" pitchFamily="34" charset="0"/>
              </a:rPr>
              <a:t>Ultimatum</a:t>
            </a:r>
            <a:r>
              <a:rPr lang="it-IT" dirty="0" smtClean="0">
                <a:solidFill>
                  <a:schemeClr val="tx1"/>
                </a:solidFill>
                <a:ea typeface="MS PGothic" pitchFamily="34" charset="-128"/>
                <a:cs typeface="Arial" pitchFamily="34" charset="0"/>
              </a:rPr>
              <a:t> dell’Austria (26 aprile 1959)</a:t>
            </a:r>
            <a:endParaRPr lang="it-IT" dirty="0">
              <a:solidFill>
                <a:schemeClr val="tx1"/>
              </a:solidFill>
              <a:ea typeface="MS PGothic" pitchFamily="34" charset="-128"/>
              <a:cs typeface="Arial" pitchFamily="34" charset="0"/>
            </a:endParaRPr>
          </a:p>
        </p:txBody>
      </p:sp>
      <p:cxnSp>
        <p:nvCxnSpPr>
          <p:cNvPr id="45" name="Connettore 1 44"/>
          <p:cNvCxnSpPr>
            <a:cxnSpLocks noChangeShapeType="1"/>
            <a:stCxn id="67" idx="2"/>
            <a:endCxn id="42" idx="0"/>
          </p:cNvCxnSpPr>
          <p:nvPr/>
        </p:nvCxnSpPr>
        <p:spPr bwMode="auto">
          <a:xfrm rot="16200000" flipH="1">
            <a:off x="3757875" y="2043376"/>
            <a:ext cx="288377" cy="53989"/>
          </a:xfrm>
          <a:prstGeom prst="line">
            <a:avLst/>
          </a:prstGeom>
          <a:ln>
            <a:headEnd/>
            <a:tailEnd type="arrow" w="med" len="med"/>
          </a:ln>
        </p:spPr>
        <p:style>
          <a:lnRef idx="2">
            <a:schemeClr val="accent2"/>
          </a:lnRef>
          <a:fillRef idx="1">
            <a:schemeClr val="lt1"/>
          </a:fillRef>
          <a:effectRef idx="0">
            <a:schemeClr val="accent2"/>
          </a:effectRef>
          <a:fontRef idx="minor">
            <a:schemeClr val="dk1"/>
          </a:fontRef>
        </p:style>
      </p:cxnSp>
      <p:sp>
        <p:nvSpPr>
          <p:cNvPr id="67" name="CasellaDiTesto 66"/>
          <p:cNvSpPr txBox="1"/>
          <p:nvPr/>
        </p:nvSpPr>
        <p:spPr>
          <a:xfrm>
            <a:off x="1857356" y="1142990"/>
            <a:ext cx="4035425" cy="783193"/>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2000" b="0" dirty="0" smtClean="0">
                <a:solidFill>
                  <a:schemeClr val="tx1"/>
                </a:solidFill>
                <a:effectLst/>
                <a:latin typeface="+mn-lt"/>
              </a:rPr>
              <a:t>Movimenti di </a:t>
            </a:r>
            <a:r>
              <a:rPr lang="it-IT" sz="2000" dirty="0" smtClean="0">
                <a:solidFill>
                  <a:schemeClr val="tx1"/>
                </a:solidFill>
                <a:effectLst/>
                <a:latin typeface="+mn-lt"/>
              </a:rPr>
              <a:t>truppe</a:t>
            </a:r>
            <a:r>
              <a:rPr lang="it-IT" sz="2000" b="0" dirty="0" smtClean="0">
                <a:solidFill>
                  <a:schemeClr val="tx1"/>
                </a:solidFill>
                <a:effectLst/>
                <a:latin typeface="+mn-lt"/>
              </a:rPr>
              <a:t> del Regno di Sardegna al confine austriaco</a:t>
            </a:r>
            <a:endParaRPr lang="it-IT" sz="2000" dirty="0" smtClean="0">
              <a:solidFill>
                <a:schemeClr val="tx1"/>
              </a:solidFill>
              <a:effectLst/>
              <a:latin typeface="+mn-lt"/>
            </a:endParaRPr>
          </a:p>
        </p:txBody>
      </p:sp>
      <p:sp>
        <p:nvSpPr>
          <p:cNvPr id="23" name="Titolo 1"/>
          <p:cNvSpPr>
            <a:spLocks noGrp="1"/>
          </p:cNvSpPr>
          <p:nvPr>
            <p:ph type="ctrTitle"/>
          </p:nvPr>
        </p:nvSpPr>
        <p:spPr>
          <a:xfrm>
            <a:off x="428596" y="142858"/>
            <a:ext cx="8643966" cy="1102519"/>
          </a:xfrm>
        </p:spPr>
        <p:txBody>
          <a:bodyPr>
            <a:normAutofit/>
          </a:bodyPr>
          <a:lstStyle/>
          <a:p>
            <a:r>
              <a:rPr lang="it-IT" sz="3200" dirty="0" smtClean="0"/>
              <a:t>Seconda guerra d’indipendenza</a:t>
            </a:r>
            <a:endParaRPr lang="it-IT" sz="3200" dirty="0"/>
          </a:p>
        </p:txBody>
      </p:sp>
      <p:sp>
        <p:nvSpPr>
          <p:cNvPr id="18" name="CasellaDiTesto 17"/>
          <p:cNvSpPr txBox="1"/>
          <p:nvPr/>
        </p:nvSpPr>
        <p:spPr>
          <a:xfrm>
            <a:off x="1357290" y="2857502"/>
            <a:ext cx="5286412" cy="36933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eaLnBrk="1" hangingPunct="1"/>
            <a:r>
              <a:rPr lang="it-IT" dirty="0" smtClean="0">
                <a:solidFill>
                  <a:schemeClr val="tx1"/>
                </a:solidFill>
                <a:ea typeface="MS PGothic" pitchFamily="34" charset="-128"/>
                <a:cs typeface="Arial" pitchFamily="34" charset="0"/>
              </a:rPr>
              <a:t>Vittorie dell’esercito sabaudo e di </a:t>
            </a:r>
            <a:r>
              <a:rPr lang="it-IT" b="1" dirty="0" smtClean="0">
                <a:solidFill>
                  <a:srgbClr val="002060"/>
                </a:solidFill>
                <a:ea typeface="MS PGothic" pitchFamily="34" charset="-128"/>
                <a:cs typeface="Arial" pitchFamily="34" charset="0"/>
              </a:rPr>
              <a:t>Napoleone III</a:t>
            </a:r>
            <a:endParaRPr lang="it-IT" b="1" dirty="0">
              <a:solidFill>
                <a:srgbClr val="002060"/>
              </a:solidFill>
              <a:ea typeface="MS PGothic" pitchFamily="34" charset="-128"/>
              <a:cs typeface="Arial" pitchFamily="34" charset="0"/>
            </a:endParaRPr>
          </a:p>
        </p:txBody>
      </p:sp>
      <p:sp>
        <p:nvSpPr>
          <p:cNvPr id="25" name="CasellaDiTesto 24"/>
          <p:cNvSpPr txBox="1"/>
          <p:nvPr/>
        </p:nvSpPr>
        <p:spPr>
          <a:xfrm>
            <a:off x="2428860" y="3389174"/>
            <a:ext cx="6429420" cy="147732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it-IT" dirty="0" smtClean="0"/>
              <a:t>si </a:t>
            </a:r>
            <a:r>
              <a:rPr lang="it-IT" b="1" dirty="0" smtClean="0">
                <a:solidFill>
                  <a:srgbClr val="FF0000"/>
                </a:solidFill>
              </a:rPr>
              <a:t>ritira</a:t>
            </a:r>
            <a:r>
              <a:rPr lang="it-IT" dirty="0" smtClean="0"/>
              <a:t> (luglio 1859): armistizio con gli austriaci a </a:t>
            </a:r>
            <a:r>
              <a:rPr lang="it-IT" b="1" dirty="0" smtClean="0">
                <a:solidFill>
                  <a:srgbClr val="FF0000"/>
                </a:solidFill>
              </a:rPr>
              <a:t>Villafranca</a:t>
            </a:r>
          </a:p>
          <a:p>
            <a:pPr lvl="0">
              <a:buFont typeface="Arial" pitchFamily="34" charset="0"/>
              <a:buChar char="•"/>
            </a:pPr>
            <a:r>
              <a:rPr lang="it-IT" dirty="0" smtClean="0"/>
              <a:t> </a:t>
            </a:r>
            <a:r>
              <a:rPr lang="it-IT" b="1" dirty="0" smtClean="0"/>
              <a:t>teme il nuovo assetto</a:t>
            </a:r>
            <a:r>
              <a:rPr lang="it-IT" dirty="0" smtClean="0"/>
              <a:t>: l’Italia centrale si è sollevata chiedendo l’annessione al Regno di Sardegna</a:t>
            </a:r>
          </a:p>
          <a:p>
            <a:pPr>
              <a:buFont typeface="Arial" pitchFamily="34" charset="0"/>
              <a:buChar char="•"/>
            </a:pPr>
            <a:r>
              <a:rPr lang="it-IT" dirty="0" smtClean="0"/>
              <a:t> dato che lo stesso papa era stato cacciato, in Francia era forte </a:t>
            </a:r>
            <a:r>
              <a:rPr lang="it-IT" b="1" dirty="0" smtClean="0"/>
              <a:t>l’opposizione dei cattolici</a:t>
            </a:r>
            <a:endParaRPr lang="it-IT" b="1" dirty="0">
              <a:solidFill>
                <a:srgbClr val="002060"/>
              </a:solidFill>
              <a:ea typeface="MS PGothic" pitchFamily="34" charset="-128"/>
              <a:cs typeface="Arial" pitchFamily="34" charset="0"/>
            </a:endParaRPr>
          </a:p>
        </p:txBody>
      </p:sp>
      <p:cxnSp>
        <p:nvCxnSpPr>
          <p:cNvPr id="26" name="Connettore 1 25"/>
          <p:cNvCxnSpPr>
            <a:cxnSpLocks noChangeShapeType="1"/>
          </p:cNvCxnSpPr>
          <p:nvPr/>
        </p:nvCxnSpPr>
        <p:spPr bwMode="auto">
          <a:xfrm rot="16200000" flipH="1">
            <a:off x="5740690" y="3260448"/>
            <a:ext cx="288377" cy="53989"/>
          </a:xfrm>
          <a:prstGeom prst="line">
            <a:avLst/>
          </a:prstGeom>
          <a:ln>
            <a:headEn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srcRect/>
          <a:stretch>
            <a:fillRect/>
          </a:stretch>
        </p:blipFill>
        <p:spPr bwMode="auto">
          <a:xfrm>
            <a:off x="1071538" y="928676"/>
            <a:ext cx="7113087" cy="3350434"/>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srcRect/>
          <a:stretch>
            <a:fillRect/>
          </a:stretch>
        </p:blipFill>
        <p:spPr bwMode="auto">
          <a:xfrm>
            <a:off x="642910" y="357172"/>
            <a:ext cx="3636992" cy="4310078"/>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Immagine 2"/>
          <p:cNvPicPr>
            <a:picLocks noChangeAspect="1"/>
          </p:cNvPicPr>
          <p:nvPr/>
        </p:nvPicPr>
        <p:blipFill>
          <a:blip r:embed="rId3" cstate="print"/>
          <a:srcRect/>
          <a:stretch>
            <a:fillRect/>
          </a:stretch>
        </p:blipFill>
        <p:spPr bwMode="auto">
          <a:xfrm>
            <a:off x="4929190" y="335742"/>
            <a:ext cx="3429024" cy="432198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42" name="CasellaDiTesto 41"/>
          <p:cNvSpPr txBox="1"/>
          <p:nvPr/>
        </p:nvSpPr>
        <p:spPr>
          <a:xfrm>
            <a:off x="928662" y="3286130"/>
            <a:ext cx="6572296" cy="1021556"/>
          </a:xfrm>
          <a:prstGeom prst="round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buFont typeface="Arial" pitchFamily="34" charset="0"/>
              <a:buChar char="•"/>
            </a:pPr>
            <a:r>
              <a:rPr lang="it-IT" dirty="0" smtClean="0">
                <a:solidFill>
                  <a:schemeClr val="tx1"/>
                </a:solidFill>
              </a:rPr>
              <a:t> Napoleone III chiede </a:t>
            </a:r>
            <a:r>
              <a:rPr lang="it-IT" b="1" dirty="0" smtClean="0">
                <a:solidFill>
                  <a:schemeClr val="tx1"/>
                </a:solidFill>
              </a:rPr>
              <a:t>Nizza e Savoia</a:t>
            </a:r>
            <a:r>
              <a:rPr lang="it-IT" dirty="0" smtClean="0">
                <a:solidFill>
                  <a:schemeClr val="tx1"/>
                </a:solidFill>
              </a:rPr>
              <a:t>, in cambio della Lombardia. </a:t>
            </a:r>
          </a:p>
          <a:p>
            <a:pPr algn="just">
              <a:buFont typeface="Arial" pitchFamily="34" charset="0"/>
              <a:buChar char="•"/>
            </a:pPr>
            <a:r>
              <a:rPr lang="it-IT" dirty="0" smtClean="0">
                <a:solidFill>
                  <a:schemeClr val="tx1"/>
                </a:solidFill>
              </a:rPr>
              <a:t> Cavour, sdegnato, si dimette, per poi essere richiamato; annessioni di </a:t>
            </a:r>
            <a:r>
              <a:rPr lang="it-IT" b="1" dirty="0" smtClean="0">
                <a:solidFill>
                  <a:schemeClr val="tx1"/>
                </a:solidFill>
              </a:rPr>
              <a:t>Emilia-Romagna</a:t>
            </a:r>
            <a:r>
              <a:rPr lang="it-IT" dirty="0" smtClean="0">
                <a:solidFill>
                  <a:schemeClr val="tx1"/>
                </a:solidFill>
              </a:rPr>
              <a:t> e </a:t>
            </a:r>
            <a:r>
              <a:rPr lang="it-IT" b="1" dirty="0" smtClean="0">
                <a:solidFill>
                  <a:schemeClr val="tx1"/>
                </a:solidFill>
              </a:rPr>
              <a:t>Toscana</a:t>
            </a:r>
            <a:r>
              <a:rPr lang="it-IT" dirty="0" smtClean="0">
                <a:solidFill>
                  <a:schemeClr val="tx1"/>
                </a:solidFill>
              </a:rPr>
              <a:t> (</a:t>
            </a:r>
            <a:r>
              <a:rPr lang="it-IT" b="1" dirty="0" smtClean="0">
                <a:solidFill>
                  <a:schemeClr val="tx1"/>
                </a:solidFill>
              </a:rPr>
              <a:t>plebisciti</a:t>
            </a:r>
            <a:r>
              <a:rPr lang="it-IT" dirty="0" smtClean="0">
                <a:solidFill>
                  <a:schemeClr val="tx1"/>
                </a:solidFill>
              </a:rPr>
              <a:t>)</a:t>
            </a:r>
          </a:p>
        </p:txBody>
      </p:sp>
      <p:cxnSp>
        <p:nvCxnSpPr>
          <p:cNvPr id="45" name="Connettore 1 44"/>
          <p:cNvCxnSpPr>
            <a:cxnSpLocks noChangeShapeType="1"/>
            <a:stCxn id="67" idx="2"/>
            <a:endCxn id="42" idx="0"/>
          </p:cNvCxnSpPr>
          <p:nvPr/>
        </p:nvCxnSpPr>
        <p:spPr bwMode="auto">
          <a:xfrm rot="16200000" flipH="1">
            <a:off x="3786447" y="2857766"/>
            <a:ext cx="338391" cy="518336"/>
          </a:xfrm>
          <a:prstGeom prst="line">
            <a:avLst/>
          </a:prstGeom>
          <a:ln>
            <a:headEnd/>
            <a:tailEnd type="arrow" w="med" len="med"/>
          </a:ln>
        </p:spPr>
        <p:style>
          <a:lnRef idx="2">
            <a:schemeClr val="accent2"/>
          </a:lnRef>
          <a:fillRef idx="1">
            <a:schemeClr val="lt1"/>
          </a:fillRef>
          <a:effectRef idx="0">
            <a:schemeClr val="accent2"/>
          </a:effectRef>
          <a:fontRef idx="minor">
            <a:schemeClr val="dk1"/>
          </a:fontRef>
        </p:style>
      </p:cxnSp>
      <p:sp>
        <p:nvSpPr>
          <p:cNvPr id="67" name="CasellaDiTesto 66"/>
          <p:cNvSpPr txBox="1"/>
          <p:nvPr/>
        </p:nvSpPr>
        <p:spPr>
          <a:xfrm>
            <a:off x="857224" y="1142990"/>
            <a:ext cx="5678499" cy="1804749"/>
          </a:xfrm>
          <a:prstGeom prst="roundRect">
            <a:avLst/>
          </a:prstGeom>
          <a:ln/>
        </p:spPr>
        <p:style>
          <a:lnRef idx="2">
            <a:schemeClr val="accent2"/>
          </a:lnRef>
          <a:fillRef idx="1">
            <a:schemeClr val="lt1"/>
          </a:fillRef>
          <a:effectRef idx="0">
            <a:schemeClr val="accent2"/>
          </a:effectRef>
          <a:fontRef idx="minor">
            <a:schemeClr val="dk1"/>
          </a:fontRef>
        </p:style>
        <p:txBody>
          <a:bodyPr wrap="square">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lgn="just"/>
            <a:r>
              <a:rPr lang="it-IT" sz="2000" b="0" dirty="0" smtClean="0">
                <a:solidFill>
                  <a:schemeClr val="tx1"/>
                </a:solidFill>
                <a:effectLst/>
                <a:latin typeface="+mn-lt"/>
              </a:rPr>
              <a:t>Armistizio di </a:t>
            </a:r>
            <a:r>
              <a:rPr lang="it-IT" sz="2000" dirty="0" smtClean="0">
                <a:solidFill>
                  <a:schemeClr val="tx1"/>
                </a:solidFill>
                <a:effectLst/>
                <a:latin typeface="+mn-lt"/>
              </a:rPr>
              <a:t>Villafranca</a:t>
            </a:r>
            <a:r>
              <a:rPr lang="it-IT" sz="2000" b="0" dirty="0" smtClean="0">
                <a:solidFill>
                  <a:schemeClr val="tx1"/>
                </a:solidFill>
                <a:effectLst/>
                <a:latin typeface="+mn-lt"/>
              </a:rPr>
              <a:t> :</a:t>
            </a:r>
          </a:p>
          <a:p>
            <a:pPr lvl="0" algn="just">
              <a:buFont typeface="Arial" pitchFamily="34" charset="0"/>
              <a:buChar char="•"/>
            </a:pPr>
            <a:r>
              <a:rPr lang="it-IT" sz="2000" b="0" dirty="0" smtClean="0">
                <a:solidFill>
                  <a:schemeClr val="tx1"/>
                </a:solidFill>
                <a:effectLst/>
                <a:latin typeface="+mn-lt"/>
              </a:rPr>
              <a:t> </a:t>
            </a:r>
            <a:r>
              <a:rPr lang="it-IT" sz="2000" dirty="0" smtClean="0">
                <a:solidFill>
                  <a:srgbClr val="FF0000"/>
                </a:solidFill>
                <a:effectLst/>
                <a:latin typeface="+mn-lt"/>
              </a:rPr>
              <a:t>Lombardia</a:t>
            </a:r>
            <a:r>
              <a:rPr lang="it-IT" sz="2000" b="0" dirty="0" smtClean="0">
                <a:solidFill>
                  <a:schemeClr val="tx1"/>
                </a:solidFill>
                <a:effectLst/>
                <a:latin typeface="+mn-lt"/>
              </a:rPr>
              <a:t> ceduta alla Francia, che avrebbe dovuto poi cederla ai Savoia;</a:t>
            </a:r>
          </a:p>
          <a:p>
            <a:pPr lvl="0" algn="just">
              <a:buFont typeface="Arial" pitchFamily="34" charset="0"/>
              <a:buChar char="•"/>
            </a:pPr>
            <a:r>
              <a:rPr lang="it-IT" sz="2000" b="0" dirty="0" smtClean="0">
                <a:solidFill>
                  <a:schemeClr val="tx1"/>
                </a:solidFill>
                <a:effectLst/>
                <a:latin typeface="+mn-lt"/>
              </a:rPr>
              <a:t> nell’Italia centrale bisogna </a:t>
            </a:r>
            <a:r>
              <a:rPr lang="it-IT" sz="2000" dirty="0" smtClean="0">
                <a:solidFill>
                  <a:schemeClr val="tx1"/>
                </a:solidFill>
                <a:effectLst/>
                <a:latin typeface="+mn-lt"/>
              </a:rPr>
              <a:t>restaurare le legittime autorità</a:t>
            </a:r>
            <a:endParaRPr lang="it-IT" sz="2000" b="0" dirty="0" smtClean="0">
              <a:solidFill>
                <a:schemeClr val="tx1"/>
              </a:solidFill>
              <a:effectLst/>
              <a:latin typeface="+mn-lt"/>
            </a:endParaRPr>
          </a:p>
        </p:txBody>
      </p:sp>
      <p:sp>
        <p:nvSpPr>
          <p:cNvPr id="23" name="Titolo 1"/>
          <p:cNvSpPr>
            <a:spLocks noGrp="1"/>
          </p:cNvSpPr>
          <p:nvPr>
            <p:ph type="ctrTitle"/>
          </p:nvPr>
        </p:nvSpPr>
        <p:spPr>
          <a:xfrm>
            <a:off x="357158" y="142858"/>
            <a:ext cx="8643966" cy="1102519"/>
          </a:xfrm>
        </p:spPr>
        <p:txBody>
          <a:bodyPr>
            <a:normAutofit/>
          </a:bodyPr>
          <a:lstStyle/>
          <a:p>
            <a:r>
              <a:rPr lang="it-IT" sz="3200" dirty="0" smtClean="0"/>
              <a:t>Seconda guerra d’indipendenza</a:t>
            </a:r>
            <a:endParaRPr lang="it-IT" sz="3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23" name="Titolo 1"/>
          <p:cNvSpPr>
            <a:spLocks noGrp="1"/>
          </p:cNvSpPr>
          <p:nvPr>
            <p:ph type="ctrTitle"/>
          </p:nvPr>
        </p:nvSpPr>
        <p:spPr>
          <a:xfrm>
            <a:off x="357158" y="142858"/>
            <a:ext cx="8643966" cy="1102519"/>
          </a:xfrm>
        </p:spPr>
        <p:txBody>
          <a:bodyPr>
            <a:normAutofit/>
          </a:bodyPr>
          <a:lstStyle/>
          <a:p>
            <a:r>
              <a:rPr lang="it-IT" sz="3200" dirty="0" smtClean="0"/>
              <a:t>Seconda guerra d’indipendenza</a:t>
            </a:r>
            <a:endParaRPr lang="it-IT" sz="3200" dirty="0"/>
          </a:p>
        </p:txBody>
      </p:sp>
      <p:sp>
        <p:nvSpPr>
          <p:cNvPr id="7" name="Rettangolo 6"/>
          <p:cNvSpPr/>
          <p:nvPr/>
        </p:nvSpPr>
        <p:spPr>
          <a:xfrm>
            <a:off x="857224" y="1357304"/>
            <a:ext cx="6143652" cy="3139321"/>
          </a:xfrm>
          <a:prstGeom prst="rect">
            <a:avLst/>
          </a:prstGeom>
        </p:spPr>
        <p:txBody>
          <a:bodyPr wrap="square">
            <a:spAutoFit/>
          </a:bodyPr>
          <a:lstStyle/>
          <a:p>
            <a:r>
              <a:rPr lang="it-IT" b="1" dirty="0" smtClean="0"/>
              <a:t>Plebisciti del 1860 – Pisa</a:t>
            </a:r>
          </a:p>
          <a:p>
            <a:r>
              <a:rPr lang="it-IT" b="1" dirty="0" smtClean="0"/>
              <a:t>Lettera di Stefano </a:t>
            </a:r>
            <a:r>
              <a:rPr lang="it-IT" b="1" dirty="0" err="1" smtClean="0"/>
              <a:t>Luciani</a:t>
            </a:r>
            <a:r>
              <a:rPr lang="it-IT" b="1" dirty="0" smtClean="0"/>
              <a:t>, prefetto di Pisa, 11 marzo 1860, a Bettino </a:t>
            </a:r>
            <a:r>
              <a:rPr lang="it-IT" b="1" dirty="0" err="1" smtClean="0"/>
              <a:t>Ricasoli</a:t>
            </a:r>
            <a:endParaRPr lang="it-IT" b="1" dirty="0" smtClean="0"/>
          </a:p>
          <a:p>
            <a:endParaRPr lang="it-IT" dirty="0" smtClean="0"/>
          </a:p>
          <a:p>
            <a:r>
              <a:rPr lang="it-IT" dirty="0" smtClean="0"/>
              <a:t>Tutto </a:t>
            </a:r>
            <a:r>
              <a:rPr lang="it-IT" dirty="0" err="1" smtClean="0"/>
              <a:t>ammirabilmente</a:t>
            </a:r>
            <a:r>
              <a:rPr lang="it-IT" dirty="0" smtClean="0"/>
              <a:t> bene. Grande il concorso. A 100 e 200 per volta, con bandiere, ma bene ordinati e guidati da capi, con gravità e assoluto silenzio, più che ad una religiosa processione. Parrochi di </a:t>
            </a:r>
            <a:r>
              <a:rPr lang="it-IT" dirty="0" err="1" smtClean="0"/>
              <a:t>Barbaricina</a:t>
            </a:r>
            <a:r>
              <a:rPr lang="it-IT" dirty="0" smtClean="0"/>
              <a:t> e S. Michele agli Scalzi guidavano i loro popolani. Capi fabbrica conducono i lavoranti. I fattori, i contadini. Più non può desiderarsi. Anche il bel tempo arride. Pisa pavesata a festa.</a:t>
            </a:r>
            <a:endParaRPr lang="it-IT"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42" name="CasellaDiTesto 41"/>
          <p:cNvSpPr txBox="1"/>
          <p:nvPr/>
        </p:nvSpPr>
        <p:spPr>
          <a:xfrm>
            <a:off x="214282" y="2428874"/>
            <a:ext cx="5357850" cy="2247424"/>
          </a:xfrm>
          <a:prstGeom prst="round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it-IT" b="1" dirty="0" smtClean="0">
                <a:solidFill>
                  <a:srgbClr val="FF0000"/>
                </a:solidFill>
              </a:rPr>
              <a:t>Garibaldi</a:t>
            </a:r>
            <a:r>
              <a:rPr lang="it-IT" dirty="0" smtClean="0">
                <a:solidFill>
                  <a:schemeClr val="tx1"/>
                </a:solidFill>
              </a:rPr>
              <a:t> raccoglie circa 1100 volontari</a:t>
            </a:r>
          </a:p>
          <a:p>
            <a:pPr algn="just">
              <a:buFont typeface="Arial" pitchFamily="34" charset="0"/>
              <a:buChar char="•"/>
            </a:pPr>
            <a:r>
              <a:rPr lang="it-IT" dirty="0" smtClean="0"/>
              <a:t> I </a:t>
            </a:r>
            <a:r>
              <a:rPr lang="it-IT" b="1" i="1" dirty="0" smtClean="0">
                <a:solidFill>
                  <a:srgbClr val="FF0000"/>
                </a:solidFill>
              </a:rPr>
              <a:t>Mille</a:t>
            </a:r>
            <a:r>
              <a:rPr lang="it-IT" i="1" dirty="0" smtClean="0"/>
              <a:t> </a:t>
            </a:r>
            <a:r>
              <a:rPr lang="it-IT" dirty="0" smtClean="0"/>
              <a:t>partirono da Quarto la notte del 5 maggio 1860 e sbarcarono in Sicilia, a Marsala</a:t>
            </a:r>
          </a:p>
          <a:p>
            <a:pPr algn="just">
              <a:buFont typeface="Arial" pitchFamily="34" charset="0"/>
              <a:buChar char="•"/>
            </a:pPr>
            <a:r>
              <a:rPr lang="it-IT" dirty="0" smtClean="0">
                <a:solidFill>
                  <a:schemeClr val="tx1"/>
                </a:solidFill>
              </a:rPr>
              <a:t> conquista della Sicilia; sbarco sul continente e </a:t>
            </a:r>
            <a:r>
              <a:rPr lang="it-IT" b="1" dirty="0" smtClean="0">
                <a:solidFill>
                  <a:schemeClr val="tx1"/>
                </a:solidFill>
              </a:rPr>
              <a:t>conquista di tutto il sud Italia borbonico</a:t>
            </a:r>
            <a:r>
              <a:rPr lang="it-IT" dirty="0" smtClean="0">
                <a:solidFill>
                  <a:schemeClr val="tx1"/>
                </a:solidFill>
              </a:rPr>
              <a:t>, prendendone possesso in nome “Sua Maestà Vittorio Emanuele re d’Italia”</a:t>
            </a:r>
          </a:p>
        </p:txBody>
      </p:sp>
      <p:cxnSp>
        <p:nvCxnSpPr>
          <p:cNvPr id="45" name="Connettore 1 44"/>
          <p:cNvCxnSpPr>
            <a:cxnSpLocks noChangeShapeType="1"/>
            <a:stCxn id="67" idx="2"/>
            <a:endCxn id="42" idx="0"/>
          </p:cNvCxnSpPr>
          <p:nvPr/>
        </p:nvCxnSpPr>
        <p:spPr bwMode="auto">
          <a:xfrm rot="5400000">
            <a:off x="3043496" y="1775895"/>
            <a:ext cx="502691" cy="803267"/>
          </a:xfrm>
          <a:prstGeom prst="line">
            <a:avLst/>
          </a:prstGeom>
          <a:ln>
            <a:headEnd/>
            <a:tailEnd type="arrow" w="med" len="med"/>
          </a:ln>
        </p:spPr>
        <p:style>
          <a:lnRef idx="2">
            <a:schemeClr val="accent2"/>
          </a:lnRef>
          <a:fillRef idx="1">
            <a:schemeClr val="lt1"/>
          </a:fillRef>
          <a:effectRef idx="0">
            <a:schemeClr val="accent2"/>
          </a:effectRef>
          <a:fontRef idx="minor">
            <a:schemeClr val="dk1"/>
          </a:fontRef>
        </p:style>
      </p:cxnSp>
      <p:sp>
        <p:nvSpPr>
          <p:cNvPr id="67" name="CasellaDiTesto 66"/>
          <p:cNvSpPr txBox="1"/>
          <p:nvPr/>
        </p:nvSpPr>
        <p:spPr>
          <a:xfrm>
            <a:off x="857224" y="1142990"/>
            <a:ext cx="5678499" cy="783193"/>
          </a:xfrm>
          <a:prstGeom prst="roundRect">
            <a:avLst/>
          </a:prstGeom>
          <a:ln/>
        </p:spPr>
        <p:style>
          <a:lnRef idx="2">
            <a:schemeClr val="accent2"/>
          </a:lnRef>
          <a:fillRef idx="1">
            <a:schemeClr val="lt1"/>
          </a:fillRef>
          <a:effectRef idx="0">
            <a:schemeClr val="accent2"/>
          </a:effectRef>
          <a:fontRef idx="minor">
            <a:schemeClr val="dk1"/>
          </a:fontRef>
        </p:style>
        <p:txBody>
          <a:bodyPr wrap="square">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r>
              <a:rPr lang="it-IT" sz="2000" b="0" dirty="0" smtClean="0">
                <a:solidFill>
                  <a:schemeClr val="tx1"/>
                </a:solidFill>
                <a:effectLst/>
                <a:latin typeface="+mn-lt"/>
              </a:rPr>
              <a:t>1860 – insurrezione a </a:t>
            </a:r>
            <a:r>
              <a:rPr lang="it-IT" sz="2000" dirty="0" smtClean="0">
                <a:solidFill>
                  <a:srgbClr val="FF0000"/>
                </a:solidFill>
                <a:effectLst/>
                <a:latin typeface="+mn-lt"/>
              </a:rPr>
              <a:t>Palermo</a:t>
            </a:r>
          </a:p>
          <a:p>
            <a:r>
              <a:rPr lang="it-IT" sz="2000" b="0" dirty="0" smtClean="0">
                <a:solidFill>
                  <a:schemeClr val="tx1"/>
                </a:solidFill>
                <a:effectLst/>
                <a:latin typeface="+mn-lt"/>
              </a:rPr>
              <a:t>(sostenuta dai democratici e mazziniani)</a:t>
            </a:r>
          </a:p>
        </p:txBody>
      </p:sp>
      <p:sp>
        <p:nvSpPr>
          <p:cNvPr id="23" name="Titolo 1"/>
          <p:cNvSpPr>
            <a:spLocks noGrp="1"/>
          </p:cNvSpPr>
          <p:nvPr>
            <p:ph type="ctrTitle"/>
          </p:nvPr>
        </p:nvSpPr>
        <p:spPr>
          <a:xfrm>
            <a:off x="357158" y="142858"/>
            <a:ext cx="8643966" cy="1102519"/>
          </a:xfrm>
        </p:spPr>
        <p:txBody>
          <a:bodyPr>
            <a:normAutofit/>
          </a:bodyPr>
          <a:lstStyle/>
          <a:p>
            <a:r>
              <a:rPr lang="it-IT" sz="3200" dirty="0" smtClean="0"/>
              <a:t>Seconda guerra d’indipendenza</a:t>
            </a:r>
            <a:endParaRPr lang="it-IT" sz="3200" dirty="0"/>
          </a:p>
        </p:txBody>
      </p:sp>
      <p:pic>
        <p:nvPicPr>
          <p:cNvPr id="1026" name="Picture 2" descr="Visualizza immagine di origine"/>
          <p:cNvPicPr>
            <a:picLocks noChangeAspect="1" noChangeArrowheads="1"/>
          </p:cNvPicPr>
          <p:nvPr/>
        </p:nvPicPr>
        <p:blipFill>
          <a:blip r:embed="rId3" cstate="print"/>
          <a:srcRect/>
          <a:stretch>
            <a:fillRect/>
          </a:stretch>
        </p:blipFill>
        <p:spPr bwMode="auto">
          <a:xfrm>
            <a:off x="5715008" y="2214560"/>
            <a:ext cx="3162446" cy="2522516"/>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42" name="CasellaDiTesto 41"/>
          <p:cNvSpPr txBox="1"/>
          <p:nvPr/>
        </p:nvSpPr>
        <p:spPr>
          <a:xfrm>
            <a:off x="285720" y="2143122"/>
            <a:ext cx="6715172" cy="2145268"/>
          </a:xfrm>
          <a:prstGeom prst="round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it-IT" sz="2000" dirty="0" smtClean="0">
                <a:solidFill>
                  <a:schemeClr val="tx1"/>
                </a:solidFill>
              </a:rPr>
              <a:t>Paura di un </a:t>
            </a:r>
            <a:r>
              <a:rPr lang="it-IT" sz="2000" b="1" dirty="0" smtClean="0">
                <a:solidFill>
                  <a:schemeClr val="tx1"/>
                </a:solidFill>
              </a:rPr>
              <a:t>“caso” internazionale </a:t>
            </a:r>
            <a:r>
              <a:rPr lang="it-IT" sz="2000" dirty="0" smtClean="0">
                <a:solidFill>
                  <a:schemeClr val="tx1"/>
                </a:solidFill>
              </a:rPr>
              <a:t>(paura della reazione francese)</a:t>
            </a:r>
          </a:p>
          <a:p>
            <a:pPr algn="just"/>
            <a:r>
              <a:rPr lang="it-IT" sz="2000" dirty="0" smtClean="0">
                <a:solidFill>
                  <a:schemeClr val="tx1"/>
                </a:solidFill>
              </a:rPr>
              <a:t>Vittorio Emanuele II scende con il suo esercito:</a:t>
            </a:r>
          </a:p>
          <a:p>
            <a:pPr marL="342900" indent="-342900" algn="just">
              <a:buAutoNum type="arabicParenR"/>
            </a:pPr>
            <a:r>
              <a:rPr lang="it-IT" sz="2000" dirty="0" smtClean="0">
                <a:solidFill>
                  <a:schemeClr val="tx1"/>
                </a:solidFill>
              </a:rPr>
              <a:t>Annette </a:t>
            </a:r>
            <a:r>
              <a:rPr lang="it-IT" sz="2000" b="1" dirty="0" smtClean="0">
                <a:solidFill>
                  <a:schemeClr val="tx1"/>
                </a:solidFill>
              </a:rPr>
              <a:t>Umbria</a:t>
            </a:r>
            <a:r>
              <a:rPr lang="it-IT" sz="2000" dirty="0" smtClean="0">
                <a:solidFill>
                  <a:schemeClr val="tx1"/>
                </a:solidFill>
              </a:rPr>
              <a:t> e </a:t>
            </a:r>
            <a:r>
              <a:rPr lang="it-IT" sz="2000" b="1" dirty="0" smtClean="0">
                <a:solidFill>
                  <a:schemeClr val="tx1"/>
                </a:solidFill>
              </a:rPr>
              <a:t>Marche</a:t>
            </a:r>
            <a:r>
              <a:rPr lang="it-IT" sz="2000" dirty="0" smtClean="0">
                <a:solidFill>
                  <a:schemeClr val="tx1"/>
                </a:solidFill>
              </a:rPr>
              <a:t> (plebisciti)</a:t>
            </a:r>
          </a:p>
          <a:p>
            <a:pPr marL="342900" indent="-342900" algn="just">
              <a:buAutoNum type="arabicParenR"/>
            </a:pPr>
            <a:r>
              <a:rPr lang="it-IT" sz="2000" b="1" dirty="0" smtClean="0">
                <a:solidFill>
                  <a:schemeClr val="tx1"/>
                </a:solidFill>
              </a:rPr>
              <a:t>Ferma</a:t>
            </a:r>
            <a:r>
              <a:rPr lang="it-IT" sz="2000" dirty="0" smtClean="0">
                <a:solidFill>
                  <a:schemeClr val="tx1"/>
                </a:solidFill>
              </a:rPr>
              <a:t> Garibaldi (incontro a </a:t>
            </a:r>
            <a:r>
              <a:rPr lang="it-IT" sz="2000" b="1" dirty="0" smtClean="0">
                <a:solidFill>
                  <a:schemeClr val="tx1"/>
                </a:solidFill>
              </a:rPr>
              <a:t>Teano</a:t>
            </a:r>
            <a:r>
              <a:rPr lang="it-IT" sz="2000" dirty="0" smtClean="0">
                <a:solidFill>
                  <a:schemeClr val="tx1"/>
                </a:solidFill>
              </a:rPr>
              <a:t>, provincia di Caserta)</a:t>
            </a:r>
          </a:p>
          <a:p>
            <a:pPr marL="342900" indent="-342900" algn="just">
              <a:buAutoNum type="arabicParenR"/>
            </a:pPr>
            <a:r>
              <a:rPr lang="it-IT" sz="2000" dirty="0" smtClean="0">
                <a:solidFill>
                  <a:schemeClr val="tx1"/>
                </a:solidFill>
              </a:rPr>
              <a:t>Annette il </a:t>
            </a:r>
            <a:r>
              <a:rPr lang="it-IT" sz="2000" b="1" dirty="0" smtClean="0">
                <a:solidFill>
                  <a:schemeClr val="tx1"/>
                </a:solidFill>
              </a:rPr>
              <a:t>Regno delle Due </a:t>
            </a:r>
            <a:r>
              <a:rPr lang="it-IT" sz="2000" b="1" dirty="0" err="1" smtClean="0">
                <a:solidFill>
                  <a:schemeClr val="tx1"/>
                </a:solidFill>
              </a:rPr>
              <a:t>Sicilie</a:t>
            </a:r>
            <a:r>
              <a:rPr lang="it-IT" sz="2000" b="1" dirty="0" smtClean="0">
                <a:solidFill>
                  <a:schemeClr val="tx1"/>
                </a:solidFill>
              </a:rPr>
              <a:t> </a:t>
            </a:r>
            <a:r>
              <a:rPr lang="it-IT" sz="2000" dirty="0" smtClean="0">
                <a:solidFill>
                  <a:schemeClr val="tx1"/>
                </a:solidFill>
              </a:rPr>
              <a:t>al Piemonte</a:t>
            </a:r>
          </a:p>
        </p:txBody>
      </p:sp>
      <p:cxnSp>
        <p:nvCxnSpPr>
          <p:cNvPr id="45" name="Connettore 1 44"/>
          <p:cNvCxnSpPr>
            <a:cxnSpLocks noChangeShapeType="1"/>
            <a:stCxn id="67" idx="2"/>
            <a:endCxn id="42" idx="0"/>
          </p:cNvCxnSpPr>
          <p:nvPr/>
        </p:nvCxnSpPr>
        <p:spPr bwMode="auto">
          <a:xfrm rot="5400000">
            <a:off x="3391161" y="1837809"/>
            <a:ext cx="557458" cy="53168"/>
          </a:xfrm>
          <a:prstGeom prst="line">
            <a:avLst/>
          </a:prstGeom>
          <a:ln>
            <a:headEnd/>
            <a:tailEnd type="arrow" w="med" len="med"/>
          </a:ln>
        </p:spPr>
        <p:style>
          <a:lnRef idx="2">
            <a:schemeClr val="accent2"/>
          </a:lnRef>
          <a:fillRef idx="1">
            <a:schemeClr val="lt1"/>
          </a:fillRef>
          <a:effectRef idx="0">
            <a:schemeClr val="accent2"/>
          </a:effectRef>
          <a:fontRef idx="minor">
            <a:schemeClr val="dk1"/>
          </a:fontRef>
        </p:style>
      </p:cxnSp>
      <p:sp>
        <p:nvSpPr>
          <p:cNvPr id="67" name="CasellaDiTesto 66"/>
          <p:cNvSpPr txBox="1"/>
          <p:nvPr/>
        </p:nvSpPr>
        <p:spPr>
          <a:xfrm>
            <a:off x="857224" y="1142990"/>
            <a:ext cx="5678499" cy="442674"/>
          </a:xfrm>
          <a:prstGeom prst="roundRect">
            <a:avLst/>
          </a:prstGeom>
          <a:ln/>
        </p:spPr>
        <p:style>
          <a:lnRef idx="2">
            <a:schemeClr val="accent2"/>
          </a:lnRef>
          <a:fillRef idx="1">
            <a:schemeClr val="lt1"/>
          </a:fillRef>
          <a:effectRef idx="0">
            <a:schemeClr val="accent2"/>
          </a:effectRef>
          <a:fontRef idx="minor">
            <a:schemeClr val="dk1"/>
          </a:fontRef>
        </p:style>
        <p:txBody>
          <a:bodyPr wrap="square">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r>
              <a:rPr lang="it-IT" sz="2000" b="0" dirty="0" smtClean="0">
                <a:solidFill>
                  <a:schemeClr val="tx1"/>
                </a:solidFill>
                <a:effectLst/>
                <a:latin typeface="+mn-lt"/>
              </a:rPr>
              <a:t>Obiettivo: </a:t>
            </a:r>
            <a:r>
              <a:rPr lang="it-IT" sz="2000" dirty="0" smtClean="0">
                <a:solidFill>
                  <a:schemeClr val="tx1"/>
                </a:solidFill>
                <a:effectLst/>
                <a:latin typeface="+mn-lt"/>
              </a:rPr>
              <a:t>ROMA</a:t>
            </a:r>
          </a:p>
        </p:txBody>
      </p:sp>
      <p:sp>
        <p:nvSpPr>
          <p:cNvPr id="23" name="Titolo 1"/>
          <p:cNvSpPr>
            <a:spLocks noGrp="1"/>
          </p:cNvSpPr>
          <p:nvPr>
            <p:ph type="ctrTitle"/>
          </p:nvPr>
        </p:nvSpPr>
        <p:spPr>
          <a:xfrm>
            <a:off x="357158" y="142858"/>
            <a:ext cx="8643966" cy="1102519"/>
          </a:xfrm>
        </p:spPr>
        <p:txBody>
          <a:bodyPr>
            <a:normAutofit/>
          </a:bodyPr>
          <a:lstStyle/>
          <a:p>
            <a:r>
              <a:rPr lang="it-IT" sz="3200" dirty="0" smtClean="0"/>
              <a:t>Seconda guerra d’indipendenza</a:t>
            </a:r>
            <a:endParaRPr lang="it-IT" sz="3200" dirty="0"/>
          </a:p>
        </p:txBody>
      </p:sp>
      <p:pic>
        <p:nvPicPr>
          <p:cNvPr id="61442" name="Picture 2" descr="Visualizza immagine di origine"/>
          <p:cNvPicPr>
            <a:picLocks noChangeAspect="1" noChangeArrowheads="1"/>
          </p:cNvPicPr>
          <p:nvPr/>
        </p:nvPicPr>
        <p:blipFill>
          <a:blip r:embed="rId3" cstate="print">
            <a:lum contrast="10000"/>
          </a:blip>
          <a:srcRect r="19933"/>
          <a:stretch>
            <a:fillRect/>
          </a:stretch>
        </p:blipFill>
        <p:spPr bwMode="auto">
          <a:xfrm>
            <a:off x="7215206" y="1428742"/>
            <a:ext cx="1643074" cy="2912123"/>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42" name="CasellaDiTesto 41"/>
          <p:cNvSpPr txBox="1"/>
          <p:nvPr/>
        </p:nvSpPr>
        <p:spPr>
          <a:xfrm>
            <a:off x="714348" y="1500180"/>
            <a:ext cx="7215238" cy="2621994"/>
          </a:xfrm>
          <a:prstGeom prst="round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it-IT" sz="2400" dirty="0" smtClean="0"/>
              <a:t>Il </a:t>
            </a:r>
            <a:r>
              <a:rPr lang="it-IT" sz="2400" b="1" dirty="0" smtClean="0">
                <a:solidFill>
                  <a:srgbClr val="FF0000"/>
                </a:solidFill>
              </a:rPr>
              <a:t>17 marzo 1861 </a:t>
            </a:r>
            <a:r>
              <a:rPr lang="it-IT" sz="2400" b="1" cap="small" dirty="0" smtClean="0">
                <a:solidFill>
                  <a:srgbClr val="FF0000"/>
                </a:solidFill>
              </a:rPr>
              <a:t>Vittorio Emanuele II </a:t>
            </a:r>
          </a:p>
          <a:p>
            <a:pPr algn="ctr"/>
            <a:r>
              <a:rPr lang="it-IT" sz="2400" b="1" cap="small" dirty="0" smtClean="0">
                <a:solidFill>
                  <a:srgbClr val="FF0000"/>
                </a:solidFill>
              </a:rPr>
              <a:t>fu proclamato re d’Italia </a:t>
            </a:r>
          </a:p>
          <a:p>
            <a:pPr algn="ctr"/>
            <a:r>
              <a:rPr lang="it-IT" sz="2000" cap="small" dirty="0" smtClean="0"/>
              <a:t>“per grazia di Dio e volontà della nazione”</a:t>
            </a:r>
            <a:r>
              <a:rPr lang="it-IT" sz="2000" dirty="0" smtClean="0"/>
              <a:t> </a:t>
            </a:r>
          </a:p>
          <a:p>
            <a:pPr>
              <a:buFont typeface="Arial" pitchFamily="34" charset="0"/>
              <a:buChar char="•"/>
            </a:pPr>
            <a:r>
              <a:rPr lang="it-IT" sz="2000" dirty="0" smtClean="0"/>
              <a:t> La prima capitale fu </a:t>
            </a:r>
            <a:r>
              <a:rPr lang="it-IT" sz="2000" b="1" cap="small" dirty="0" smtClean="0"/>
              <a:t>Torino</a:t>
            </a:r>
            <a:r>
              <a:rPr lang="it-IT" sz="2000" dirty="0" smtClean="0"/>
              <a:t> (1861-5); poi Firenze (1865-71) </a:t>
            </a:r>
          </a:p>
          <a:p>
            <a:pPr>
              <a:buFont typeface="Arial" pitchFamily="34" charset="0"/>
              <a:buChar char="•"/>
            </a:pPr>
            <a:r>
              <a:rPr lang="it-IT" sz="2000" dirty="0" smtClean="0"/>
              <a:t> Il nuovo regno comprendeva l’intera penisola italiana, ad eccezione del </a:t>
            </a:r>
            <a:r>
              <a:rPr lang="it-IT" sz="2000" u="sng" dirty="0" smtClean="0"/>
              <a:t>Veneto</a:t>
            </a:r>
            <a:r>
              <a:rPr lang="it-IT" sz="2000" dirty="0" smtClean="0"/>
              <a:t> (che apparteneva ancora all’Austria) e dello </a:t>
            </a:r>
            <a:r>
              <a:rPr lang="it-IT" sz="2000" u="sng" dirty="0" smtClean="0"/>
              <a:t>Stato della Chiesa</a:t>
            </a:r>
            <a:r>
              <a:rPr lang="it-IT" sz="2000" dirty="0" smtClean="0"/>
              <a:t>. </a:t>
            </a:r>
          </a:p>
        </p:txBody>
      </p:sp>
      <p:sp>
        <p:nvSpPr>
          <p:cNvPr id="23" name="Titolo 1"/>
          <p:cNvSpPr>
            <a:spLocks noGrp="1"/>
          </p:cNvSpPr>
          <p:nvPr>
            <p:ph type="ctrTitle"/>
          </p:nvPr>
        </p:nvSpPr>
        <p:spPr>
          <a:xfrm>
            <a:off x="357158" y="142858"/>
            <a:ext cx="8643966" cy="1102519"/>
          </a:xfrm>
        </p:spPr>
        <p:txBody>
          <a:bodyPr>
            <a:normAutofit/>
          </a:bodyPr>
          <a:lstStyle/>
          <a:p>
            <a:r>
              <a:rPr lang="it-IT" sz="3200" dirty="0" smtClean="0"/>
              <a:t>Seconda guerra d’indipendenza</a:t>
            </a:r>
            <a:endParaRPr lang="it-IT" sz="3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srcRect/>
          <a:stretch>
            <a:fillRect/>
          </a:stretch>
        </p:blipFill>
        <p:spPr bwMode="auto">
          <a:xfrm>
            <a:off x="1357290" y="214296"/>
            <a:ext cx="6702312" cy="4429156"/>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42" name="CasellaDiTesto 41"/>
          <p:cNvSpPr txBox="1"/>
          <p:nvPr/>
        </p:nvSpPr>
        <p:spPr>
          <a:xfrm>
            <a:off x="928662" y="1071552"/>
            <a:ext cx="7215238" cy="3416320"/>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lgn="just">
              <a:buFont typeface="Arial" pitchFamily="34" charset="0"/>
              <a:buChar char="•"/>
            </a:pPr>
            <a:r>
              <a:rPr lang="it-IT" sz="2400" dirty="0" smtClean="0"/>
              <a:t> Nizzardo </a:t>
            </a:r>
          </a:p>
          <a:p>
            <a:pPr algn="just">
              <a:buFont typeface="Arial" pitchFamily="34" charset="0"/>
              <a:buChar char="•"/>
            </a:pPr>
            <a:r>
              <a:rPr lang="it-IT" sz="2400" dirty="0" smtClean="0"/>
              <a:t> Capo guerrigliero in Sud America (“eroe dei due mondi”)</a:t>
            </a:r>
          </a:p>
          <a:p>
            <a:pPr algn="just">
              <a:buFont typeface="Arial" pitchFamily="34" charset="0"/>
              <a:buChar char="•"/>
            </a:pPr>
            <a:r>
              <a:rPr lang="it-IT" sz="2400" dirty="0" smtClean="0"/>
              <a:t> Comandante di un gruppo di volontari in camicia rossa (i “Cacciatori delle </a:t>
            </a:r>
            <a:r>
              <a:rPr lang="it-IT" sz="2400" smtClean="0"/>
              <a:t>Alpi”)</a:t>
            </a:r>
            <a:endParaRPr lang="it-IT" sz="2400" dirty="0" smtClean="0"/>
          </a:p>
          <a:p>
            <a:pPr algn="just">
              <a:buFont typeface="Arial" pitchFamily="34" charset="0"/>
              <a:buChar char="•"/>
            </a:pPr>
            <a:r>
              <a:rPr lang="it-IT" sz="2400" dirty="0" smtClean="0"/>
              <a:t> Anita</a:t>
            </a:r>
          </a:p>
          <a:p>
            <a:pPr algn="just">
              <a:buFont typeface="Arial" pitchFamily="34" charset="0"/>
              <a:buChar char="•"/>
            </a:pPr>
            <a:r>
              <a:rPr lang="it-IT" sz="2400" dirty="0" smtClean="0"/>
              <a:t> Spedizione dei Mille </a:t>
            </a:r>
          </a:p>
          <a:p>
            <a:pPr algn="just">
              <a:buFont typeface="Arial" pitchFamily="34" charset="0"/>
              <a:buChar char="•"/>
            </a:pPr>
            <a:r>
              <a:rPr lang="it-IT" sz="2400" dirty="0" smtClean="0"/>
              <a:t> Ferita alla gamba sull’Aspromonte</a:t>
            </a:r>
          </a:p>
          <a:p>
            <a:pPr algn="just">
              <a:buFont typeface="Arial" pitchFamily="34" charset="0"/>
              <a:buChar char="•"/>
            </a:pPr>
            <a:r>
              <a:rPr lang="it-IT" sz="2400" dirty="0" smtClean="0"/>
              <a:t> “Obbedisco”</a:t>
            </a:r>
            <a:endParaRPr lang="it-IT" sz="2000" dirty="0" smtClean="0"/>
          </a:p>
        </p:txBody>
      </p:sp>
      <p:sp>
        <p:nvSpPr>
          <p:cNvPr id="23" name="Titolo 1"/>
          <p:cNvSpPr>
            <a:spLocks noGrp="1"/>
          </p:cNvSpPr>
          <p:nvPr>
            <p:ph type="ctrTitle"/>
          </p:nvPr>
        </p:nvSpPr>
        <p:spPr>
          <a:xfrm>
            <a:off x="357158" y="142858"/>
            <a:ext cx="8643966" cy="1102519"/>
          </a:xfrm>
        </p:spPr>
        <p:txBody>
          <a:bodyPr>
            <a:normAutofit/>
          </a:bodyPr>
          <a:lstStyle/>
          <a:p>
            <a:r>
              <a:rPr lang="it-IT" sz="3200" dirty="0" smtClean="0"/>
              <a:t>Garibaldi</a:t>
            </a:r>
            <a:endParaRPr lang="it-IT"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isualizza immagine di origine"/>
          <p:cNvPicPr>
            <a:picLocks noChangeAspect="1" noChangeArrowheads="1"/>
          </p:cNvPicPr>
          <p:nvPr/>
        </p:nvPicPr>
        <p:blipFill>
          <a:blip r:embed="rId2" cstate="print">
            <a:lum bright="40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2" name="Titolo 1"/>
          <p:cNvSpPr>
            <a:spLocks noGrp="1"/>
          </p:cNvSpPr>
          <p:nvPr>
            <p:ph type="ctrTitle"/>
          </p:nvPr>
        </p:nvSpPr>
        <p:spPr>
          <a:xfrm>
            <a:off x="714348" y="214296"/>
            <a:ext cx="7772400" cy="1102519"/>
          </a:xfrm>
        </p:spPr>
        <p:txBody>
          <a:bodyPr>
            <a:normAutofit/>
          </a:bodyPr>
          <a:lstStyle/>
          <a:p>
            <a:r>
              <a:rPr lang="it-IT" sz="3200" dirty="0" smtClean="0"/>
              <a:t>RISORGIMENTO</a:t>
            </a:r>
            <a:endParaRPr lang="it-IT" sz="3200" dirty="0"/>
          </a:p>
        </p:txBody>
      </p:sp>
      <p:sp>
        <p:nvSpPr>
          <p:cNvPr id="3" name="CasellaDiTesto 2"/>
          <p:cNvSpPr txBox="1"/>
          <p:nvPr/>
        </p:nvSpPr>
        <p:spPr>
          <a:xfrm>
            <a:off x="1357290" y="1785932"/>
            <a:ext cx="6286544"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2800" dirty="0" smtClean="0"/>
              <a:t>Processo storico che porta l’Italia alla sua </a:t>
            </a:r>
            <a:r>
              <a:rPr lang="it-IT" sz="2800" b="1" dirty="0" smtClean="0"/>
              <a:t>unificazione</a:t>
            </a:r>
            <a:r>
              <a:rPr lang="it-IT" sz="2800" dirty="0" smtClean="0"/>
              <a:t> </a:t>
            </a:r>
            <a:r>
              <a:rPr lang="it-IT" sz="2800" b="1" dirty="0" smtClean="0"/>
              <a:t>nazionale</a:t>
            </a:r>
            <a:r>
              <a:rPr lang="it-IT" sz="2800" dirty="0" smtClean="0"/>
              <a:t> (1820-1861)</a:t>
            </a:r>
            <a:endParaRPr lang="it-IT"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2" name="Titolo 1"/>
          <p:cNvSpPr>
            <a:spLocks noGrp="1"/>
          </p:cNvSpPr>
          <p:nvPr>
            <p:ph type="ctrTitle"/>
          </p:nvPr>
        </p:nvSpPr>
        <p:spPr>
          <a:xfrm>
            <a:off x="4714876" y="1785932"/>
            <a:ext cx="4357686" cy="1102519"/>
          </a:xfrm>
        </p:spPr>
        <p:txBody>
          <a:bodyPr>
            <a:normAutofit fontScale="90000"/>
          </a:bodyPr>
          <a:lstStyle/>
          <a:p>
            <a:r>
              <a:rPr lang="it-IT" sz="3200" dirty="0" smtClean="0"/>
              <a:t>Italia </a:t>
            </a:r>
            <a:br>
              <a:rPr lang="it-IT" sz="3200" dirty="0" smtClean="0"/>
            </a:br>
            <a:r>
              <a:rPr lang="it-IT" sz="3200" dirty="0" smtClean="0"/>
              <a:t>dopo </a:t>
            </a:r>
            <a:br>
              <a:rPr lang="it-IT" sz="3200" dirty="0" smtClean="0"/>
            </a:br>
            <a:r>
              <a:rPr lang="it-IT" sz="3200" dirty="0" smtClean="0"/>
              <a:t>il Congresso di Vienna</a:t>
            </a:r>
            <a:endParaRPr lang="it-IT" sz="3200" dirty="0"/>
          </a:p>
        </p:txBody>
      </p:sp>
      <p:pic>
        <p:nvPicPr>
          <p:cNvPr id="5" name="Immagine 4"/>
          <p:cNvPicPr>
            <a:picLocks noChangeAspect="1"/>
          </p:cNvPicPr>
          <p:nvPr/>
        </p:nvPicPr>
        <p:blipFill>
          <a:blip r:embed="rId3" cstate="print"/>
          <a:srcRect l="29669"/>
          <a:stretch>
            <a:fillRect/>
          </a:stretch>
        </p:blipFill>
        <p:spPr bwMode="auto">
          <a:xfrm>
            <a:off x="142845" y="142858"/>
            <a:ext cx="4429156" cy="4500594"/>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2" name="Titolo 1"/>
          <p:cNvSpPr>
            <a:spLocks noGrp="1"/>
          </p:cNvSpPr>
          <p:nvPr>
            <p:ph type="ctrTitle"/>
          </p:nvPr>
        </p:nvSpPr>
        <p:spPr>
          <a:xfrm>
            <a:off x="4643438" y="142858"/>
            <a:ext cx="4357686" cy="1102519"/>
          </a:xfrm>
        </p:spPr>
        <p:txBody>
          <a:bodyPr>
            <a:normAutofit fontScale="90000"/>
          </a:bodyPr>
          <a:lstStyle/>
          <a:p>
            <a:r>
              <a:rPr lang="it-IT" sz="3200" smtClean="0"/>
              <a:t>Italia </a:t>
            </a:r>
            <a:br>
              <a:rPr lang="it-IT" sz="3200" smtClean="0"/>
            </a:br>
            <a:r>
              <a:rPr lang="it-IT" sz="3200" smtClean="0"/>
              <a:t>dopo </a:t>
            </a:r>
            <a:r>
              <a:rPr lang="it-IT" sz="3200" dirty="0" smtClean="0"/>
              <a:t/>
            </a:r>
            <a:br>
              <a:rPr lang="it-IT" sz="3200" dirty="0" smtClean="0"/>
            </a:br>
            <a:r>
              <a:rPr lang="it-IT" sz="3200" dirty="0" smtClean="0"/>
              <a:t>il Congresso di Vienna</a:t>
            </a:r>
            <a:endParaRPr lang="it-IT" sz="3200" dirty="0"/>
          </a:p>
        </p:txBody>
      </p:sp>
      <p:pic>
        <p:nvPicPr>
          <p:cNvPr id="5" name="Immagine 4"/>
          <p:cNvPicPr>
            <a:picLocks noChangeAspect="1"/>
          </p:cNvPicPr>
          <p:nvPr/>
        </p:nvPicPr>
        <p:blipFill>
          <a:blip r:embed="rId3" cstate="print"/>
          <a:srcRect l="29669"/>
          <a:stretch>
            <a:fillRect/>
          </a:stretch>
        </p:blipFill>
        <p:spPr bwMode="auto">
          <a:xfrm>
            <a:off x="142845" y="142858"/>
            <a:ext cx="2500329" cy="254065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CasellaDiTesto 8"/>
          <p:cNvSpPr txBox="1"/>
          <p:nvPr/>
        </p:nvSpPr>
        <p:spPr>
          <a:xfrm>
            <a:off x="857224" y="2143122"/>
            <a:ext cx="7429552"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2000" dirty="0" smtClean="0"/>
              <a:t>Italia </a:t>
            </a:r>
            <a:r>
              <a:rPr lang="it-IT" sz="2000" b="1" dirty="0" smtClean="0"/>
              <a:t>divisa</a:t>
            </a:r>
            <a:r>
              <a:rPr lang="it-IT" sz="2000" dirty="0" smtClean="0"/>
              <a:t> in molti Stati, spesso dominati da </a:t>
            </a:r>
            <a:r>
              <a:rPr lang="it-IT" sz="2000" b="1" dirty="0" smtClean="0"/>
              <a:t>stranieri</a:t>
            </a:r>
            <a:r>
              <a:rPr lang="it-IT" sz="2000" dirty="0" smtClean="0"/>
              <a:t>. </a:t>
            </a:r>
          </a:p>
          <a:p>
            <a:pPr lvl="0">
              <a:buFont typeface="Arial" pitchFamily="34" charset="0"/>
              <a:buChar char="•"/>
            </a:pPr>
            <a:r>
              <a:rPr lang="it-IT" sz="2000" dirty="0" smtClean="0"/>
              <a:t> </a:t>
            </a:r>
            <a:r>
              <a:rPr lang="it-IT" sz="2000" dirty="0" smtClean="0">
                <a:solidFill>
                  <a:srgbClr val="FF0000"/>
                </a:solidFill>
              </a:rPr>
              <a:t>Lombardia, Veneto, Trentino </a:t>
            </a:r>
            <a:r>
              <a:rPr lang="it-IT" sz="2000" dirty="0" smtClean="0"/>
              <a:t>sono territori dell’impero </a:t>
            </a:r>
            <a:r>
              <a:rPr lang="it-IT" sz="2000" dirty="0" err="1" smtClean="0">
                <a:solidFill>
                  <a:srgbClr val="FF0000"/>
                </a:solidFill>
              </a:rPr>
              <a:t>austo-ungarico</a:t>
            </a:r>
            <a:endParaRPr lang="it-IT" sz="2000" dirty="0" smtClean="0">
              <a:solidFill>
                <a:srgbClr val="FF0000"/>
              </a:solidFill>
            </a:endParaRPr>
          </a:p>
          <a:p>
            <a:pPr lvl="0">
              <a:buFont typeface="Arial" pitchFamily="34" charset="0"/>
              <a:buChar char="•"/>
            </a:pPr>
            <a:r>
              <a:rPr lang="it-IT" sz="2000" dirty="0" smtClean="0"/>
              <a:t> Il </a:t>
            </a:r>
            <a:r>
              <a:rPr lang="it-IT" sz="2000" dirty="0" smtClean="0">
                <a:solidFill>
                  <a:srgbClr val="002060"/>
                </a:solidFill>
              </a:rPr>
              <a:t>Regno di Sardegna</a:t>
            </a:r>
            <a:r>
              <a:rPr lang="it-IT" sz="2000" dirty="0" smtClean="0"/>
              <a:t>, retto dai </a:t>
            </a:r>
            <a:r>
              <a:rPr lang="it-IT" sz="2000" dirty="0" smtClean="0">
                <a:solidFill>
                  <a:srgbClr val="002060"/>
                </a:solidFill>
              </a:rPr>
              <a:t>Savoia</a:t>
            </a:r>
          </a:p>
          <a:p>
            <a:pPr lvl="0">
              <a:buFont typeface="Arial" pitchFamily="34" charset="0"/>
              <a:buChar char="•"/>
            </a:pPr>
            <a:r>
              <a:rPr lang="it-IT" sz="2000" dirty="0" smtClean="0"/>
              <a:t> Il Granducato di </a:t>
            </a:r>
            <a:r>
              <a:rPr lang="it-IT" sz="2000" dirty="0" smtClean="0">
                <a:solidFill>
                  <a:srgbClr val="00B050"/>
                </a:solidFill>
              </a:rPr>
              <a:t>Toscana</a:t>
            </a:r>
            <a:r>
              <a:rPr lang="it-IT" sz="2000" dirty="0" smtClean="0"/>
              <a:t> (</a:t>
            </a:r>
            <a:r>
              <a:rPr lang="it-IT" sz="2000" dirty="0" smtClean="0">
                <a:solidFill>
                  <a:srgbClr val="00B050"/>
                </a:solidFill>
              </a:rPr>
              <a:t>Lorena</a:t>
            </a:r>
            <a:r>
              <a:rPr lang="it-IT" sz="2000" dirty="0" smtClean="0"/>
              <a:t>)</a:t>
            </a:r>
          </a:p>
          <a:p>
            <a:pPr lvl="0">
              <a:buFont typeface="Arial" pitchFamily="34" charset="0"/>
              <a:buChar char="•"/>
            </a:pPr>
            <a:r>
              <a:rPr lang="it-IT" sz="2000" dirty="0" smtClean="0"/>
              <a:t> I ducati di </a:t>
            </a:r>
            <a:r>
              <a:rPr lang="it-IT" sz="2000" dirty="0" smtClean="0">
                <a:solidFill>
                  <a:schemeClr val="accent4">
                    <a:lumMod val="50000"/>
                  </a:schemeClr>
                </a:solidFill>
              </a:rPr>
              <a:t>Modena</a:t>
            </a:r>
            <a:r>
              <a:rPr lang="it-IT" sz="2000" dirty="0" smtClean="0"/>
              <a:t> e di </a:t>
            </a:r>
            <a:r>
              <a:rPr lang="it-IT" sz="2000" dirty="0" smtClean="0">
                <a:solidFill>
                  <a:schemeClr val="accent4">
                    <a:lumMod val="50000"/>
                  </a:schemeClr>
                </a:solidFill>
              </a:rPr>
              <a:t>Parma</a:t>
            </a:r>
          </a:p>
          <a:p>
            <a:pPr lvl="0">
              <a:buFont typeface="Arial" pitchFamily="34" charset="0"/>
              <a:buChar char="•"/>
            </a:pPr>
            <a:r>
              <a:rPr lang="it-IT" sz="2000" dirty="0" smtClean="0"/>
              <a:t> Lo Stato della </a:t>
            </a:r>
            <a:r>
              <a:rPr lang="it-IT" sz="2000" dirty="0" smtClean="0">
                <a:solidFill>
                  <a:srgbClr val="FF0000"/>
                </a:solidFill>
              </a:rPr>
              <a:t>Chiesa</a:t>
            </a:r>
            <a:r>
              <a:rPr lang="it-IT" sz="2000" dirty="0" smtClean="0"/>
              <a:t> (ovviamente retto dal papa)</a:t>
            </a:r>
          </a:p>
          <a:p>
            <a:pPr>
              <a:buFont typeface="Arial" pitchFamily="34" charset="0"/>
              <a:buChar char="•"/>
            </a:pPr>
            <a:r>
              <a:rPr lang="it-IT" sz="2000" dirty="0" smtClean="0"/>
              <a:t> Il </a:t>
            </a:r>
            <a:r>
              <a:rPr lang="it-IT" sz="2000" dirty="0" smtClean="0">
                <a:solidFill>
                  <a:srgbClr val="002060"/>
                </a:solidFill>
              </a:rPr>
              <a:t>Regno delle Due </a:t>
            </a:r>
            <a:r>
              <a:rPr lang="it-IT" sz="2000" dirty="0" err="1" smtClean="0">
                <a:solidFill>
                  <a:srgbClr val="002060"/>
                </a:solidFill>
              </a:rPr>
              <a:t>Sicilie</a:t>
            </a:r>
            <a:r>
              <a:rPr lang="it-IT" sz="2000" dirty="0" smtClean="0"/>
              <a:t>, dove a regnare sono i </a:t>
            </a:r>
            <a:r>
              <a:rPr lang="it-IT" sz="2000" dirty="0" smtClean="0">
                <a:solidFill>
                  <a:srgbClr val="002060"/>
                </a:solidFill>
              </a:rPr>
              <a:t>Borbone spagnoli</a:t>
            </a:r>
            <a:endParaRPr lang="it-IT" sz="2000" dirty="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sp>
        <p:nvSpPr>
          <p:cNvPr id="2" name="Titolo 1"/>
          <p:cNvSpPr>
            <a:spLocks noGrp="1"/>
          </p:cNvSpPr>
          <p:nvPr>
            <p:ph type="ctrTitle"/>
          </p:nvPr>
        </p:nvSpPr>
        <p:spPr>
          <a:xfrm>
            <a:off x="357158" y="142858"/>
            <a:ext cx="8643966" cy="1102519"/>
          </a:xfrm>
        </p:spPr>
        <p:txBody>
          <a:bodyPr>
            <a:normAutofit/>
          </a:bodyPr>
          <a:lstStyle/>
          <a:p>
            <a:pPr algn="l"/>
            <a:r>
              <a:rPr lang="it-IT" sz="3200" dirty="0" smtClean="0"/>
              <a:t>            I primi moti: la Carboneria</a:t>
            </a:r>
            <a:endParaRPr lang="it-IT" sz="3200" dirty="0"/>
          </a:p>
        </p:txBody>
      </p:sp>
      <p:sp>
        <p:nvSpPr>
          <p:cNvPr id="8" name="CasellaDiTesto 7"/>
          <p:cNvSpPr txBox="1"/>
          <p:nvPr/>
        </p:nvSpPr>
        <p:spPr>
          <a:xfrm>
            <a:off x="357158" y="1214428"/>
            <a:ext cx="4591050" cy="919401"/>
          </a:xfrm>
          <a:prstGeom prst="roundRect">
            <a:avLst/>
          </a:prstGeom>
          <a:ln/>
        </p:spPr>
        <p:style>
          <a:lnRef idx="2">
            <a:schemeClr val="accent2"/>
          </a:lnRef>
          <a:fillRef idx="1">
            <a:schemeClr val="lt1"/>
          </a:fillRef>
          <a:effectRef idx="0">
            <a:schemeClr val="accent2"/>
          </a:effectRef>
          <a:fontRef idx="minor">
            <a:schemeClr val="dk1"/>
          </a:fontRef>
        </p:style>
        <p:txBody>
          <a:bodyPr>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defRPr/>
            </a:pPr>
            <a:r>
              <a:rPr lang="it-IT" sz="2400" b="0" dirty="0" smtClean="0">
                <a:solidFill>
                  <a:schemeClr val="tx1"/>
                </a:solidFill>
                <a:effectLst/>
                <a:latin typeface="+mn-lt"/>
              </a:rPr>
              <a:t>Forti </a:t>
            </a:r>
            <a:r>
              <a:rPr lang="it-IT" sz="2400" b="0" dirty="0">
                <a:solidFill>
                  <a:schemeClr val="tx1"/>
                </a:solidFill>
                <a:effectLst/>
                <a:latin typeface="+mn-lt"/>
              </a:rPr>
              <a:t>aspirazioni dei patrioti e dei</a:t>
            </a:r>
          </a:p>
          <a:p>
            <a:pPr>
              <a:defRPr/>
            </a:pPr>
            <a:r>
              <a:rPr lang="it-IT" sz="2400" b="0" dirty="0">
                <a:solidFill>
                  <a:schemeClr val="tx1"/>
                </a:solidFill>
                <a:effectLst/>
                <a:latin typeface="+mn-lt"/>
              </a:rPr>
              <a:t>sostenitori di una svolta liberale</a:t>
            </a:r>
            <a:endParaRPr lang="it-IT" sz="2400" b="0" dirty="0" smtClean="0">
              <a:solidFill>
                <a:schemeClr val="tx1"/>
              </a:solidFill>
              <a:effectLst/>
              <a:latin typeface="+mn-lt"/>
            </a:endParaRPr>
          </a:p>
        </p:txBody>
      </p:sp>
      <p:sp>
        <p:nvSpPr>
          <p:cNvPr id="13" name="CasellaDiTesto 12"/>
          <p:cNvSpPr txBox="1"/>
          <p:nvPr/>
        </p:nvSpPr>
        <p:spPr>
          <a:xfrm>
            <a:off x="500034" y="2571750"/>
            <a:ext cx="8031191" cy="1566386"/>
          </a:xfrm>
          <a:prstGeom prst="roundRect">
            <a:avLst/>
          </a:prstGeom>
          <a:solidFill>
            <a:schemeClr val="bg1"/>
          </a:solidFill>
          <a:ln w="28575" cmpd="sng">
            <a:solidFill>
              <a:schemeClr val="accent2"/>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defPPr>
              <a:defRPr lang="it-IT"/>
            </a:defPPr>
            <a:lvl1pPr algn="ctr" eaLnBrk="1" fontAlgn="auto" hangingPunct="1">
              <a:spcBef>
                <a:spcPts val="0"/>
              </a:spcBef>
              <a:spcAft>
                <a:spcPts val="0"/>
              </a:spcAft>
              <a:defRPr sz="1400">
                <a:solidFill>
                  <a:sysClr val="windowText" lastClr="000000"/>
                </a:solidFill>
                <a:effectLst/>
                <a:latin typeface="Arial"/>
                <a:cs typeface="Arial"/>
              </a:defRPr>
            </a:lvl1pPr>
          </a:lstStyle>
          <a:p>
            <a:pPr algn="just">
              <a:defRPr/>
            </a:pPr>
            <a:r>
              <a:rPr lang="it-IT" sz="2400" dirty="0" smtClean="0">
                <a:latin typeface="+mn-lt"/>
              </a:rPr>
              <a:t>Lo </a:t>
            </a:r>
            <a:r>
              <a:rPr lang="it-IT" sz="2400" u="sng" dirty="0" smtClean="0">
                <a:latin typeface="+mn-lt"/>
              </a:rPr>
              <a:t>stretto controllo </a:t>
            </a:r>
            <a:r>
              <a:rPr lang="it-IT" sz="2400" dirty="0" smtClean="0">
                <a:latin typeface="+mn-lt"/>
              </a:rPr>
              <a:t>della stampa, della cultura e dell’opinione pubblica favorisce la nascita di moltissime </a:t>
            </a:r>
            <a:r>
              <a:rPr lang="it-IT" sz="2400" b="1" dirty="0" smtClean="0">
                <a:latin typeface="+mn-lt"/>
              </a:rPr>
              <a:t>società segrete clandestine</a:t>
            </a:r>
            <a:r>
              <a:rPr lang="it-IT" sz="2400" dirty="0" smtClean="0">
                <a:latin typeface="+mn-lt"/>
              </a:rPr>
              <a:t>, come la </a:t>
            </a:r>
            <a:r>
              <a:rPr lang="it-IT" sz="2400" b="1" dirty="0" smtClean="0">
                <a:solidFill>
                  <a:srgbClr val="FF0000"/>
                </a:solidFill>
                <a:latin typeface="+mn-lt"/>
              </a:rPr>
              <a:t>Carboneria</a:t>
            </a:r>
          </a:p>
          <a:p>
            <a:pPr algn="just">
              <a:defRPr/>
            </a:pPr>
            <a:endParaRPr lang="it-IT" dirty="0" smtClean="0"/>
          </a:p>
        </p:txBody>
      </p:sp>
      <p:cxnSp>
        <p:nvCxnSpPr>
          <p:cNvPr id="16" name="Connettore 4 15"/>
          <p:cNvCxnSpPr>
            <a:cxnSpLocks noChangeShapeType="1"/>
            <a:stCxn id="8" idx="2"/>
            <a:endCxn id="13" idx="0"/>
          </p:cNvCxnSpPr>
          <p:nvPr/>
        </p:nvCxnSpPr>
        <p:spPr bwMode="auto">
          <a:xfrm rot="16200000" flipH="1">
            <a:off x="3365196" y="1421315"/>
            <a:ext cx="437921" cy="1862947"/>
          </a:xfrm>
          <a:prstGeom prst="bentConnector3">
            <a:avLst>
              <a:gd name="adj1" fmla="val 50000"/>
            </a:avLst>
          </a:prstGeom>
          <a:ln>
            <a:headEnd/>
            <a:tailEnd type="arrow" w="med" len="med"/>
          </a:ln>
          <a:extLst>
            <a:ext uri="{909E8E84-426E-40DD-AFC4-6F175D3DCCD1}">
              <a14:hiddenFill xmlns:a14="http://schemas.microsoft.com/office/drawing/2010/main" xmlns="">
                <a:noFill/>
              </a14:hiddenFill>
            </a:ext>
          </a:extLst>
        </p:spPr>
        <p:style>
          <a:lnRef idx="2">
            <a:schemeClr val="accent2"/>
          </a:lnRef>
          <a:fillRef idx="0">
            <a:schemeClr val="accent2"/>
          </a:fillRef>
          <a:effectRef idx="1">
            <a:schemeClr val="accent2"/>
          </a:effectRef>
          <a:fontRef idx="minor">
            <a:schemeClr val="tx1"/>
          </a:fontRef>
        </p:style>
      </p:cxnSp>
      <p:pic>
        <p:nvPicPr>
          <p:cNvPr id="68610" name="Picture 2" descr="Visualizza immagine di origine"/>
          <p:cNvPicPr>
            <a:picLocks noChangeAspect="1" noChangeArrowheads="1"/>
          </p:cNvPicPr>
          <p:nvPr/>
        </p:nvPicPr>
        <p:blipFill>
          <a:blip r:embed="rId3" cstate="print"/>
          <a:srcRect/>
          <a:stretch>
            <a:fillRect/>
          </a:stretch>
        </p:blipFill>
        <p:spPr bwMode="auto">
          <a:xfrm>
            <a:off x="6577029" y="357172"/>
            <a:ext cx="2566971" cy="203570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isualizza immagine di origine"/>
          <p:cNvPicPr>
            <a:picLocks noChangeAspect="1" noChangeArrowheads="1"/>
          </p:cNvPicPr>
          <p:nvPr/>
        </p:nvPicPr>
        <p:blipFill>
          <a:blip r:embed="rId2" cstate="print">
            <a:lum bright="53000" contrast="20000"/>
          </a:blip>
          <a:srcRect l="20066" t="5556" b="5556"/>
          <a:stretch>
            <a:fillRect/>
          </a:stretch>
        </p:blipFill>
        <p:spPr bwMode="auto">
          <a:xfrm>
            <a:off x="7152023" y="71420"/>
            <a:ext cx="1991977" cy="3429024"/>
          </a:xfrm>
          <a:prstGeom prst="ellipse">
            <a:avLst/>
          </a:prstGeom>
          <a:ln>
            <a:noFill/>
          </a:ln>
          <a:effectLst>
            <a:softEdge rad="112500"/>
          </a:effectLst>
        </p:spPr>
      </p:pic>
      <p:pic>
        <p:nvPicPr>
          <p:cNvPr id="70658" name="Picture 2" descr="Visualizza immagine di origine"/>
          <p:cNvPicPr>
            <a:picLocks noChangeAspect="1" noChangeArrowheads="1"/>
          </p:cNvPicPr>
          <p:nvPr/>
        </p:nvPicPr>
        <p:blipFill>
          <a:blip r:embed="rId3" cstate="print">
            <a:lum contrast="20000"/>
          </a:blip>
          <a:srcRect l="14249" r="19255" b="3507"/>
          <a:stretch>
            <a:fillRect/>
          </a:stretch>
        </p:blipFill>
        <p:spPr bwMode="auto">
          <a:xfrm>
            <a:off x="6500826" y="1546104"/>
            <a:ext cx="2143140" cy="2525844"/>
          </a:xfrm>
          <a:prstGeom prst="rect">
            <a:avLst/>
          </a:prstGeom>
          <a:noFill/>
        </p:spPr>
      </p:pic>
      <p:sp>
        <p:nvSpPr>
          <p:cNvPr id="2" name="Titolo 1"/>
          <p:cNvSpPr>
            <a:spLocks noGrp="1"/>
          </p:cNvSpPr>
          <p:nvPr>
            <p:ph type="ctrTitle"/>
          </p:nvPr>
        </p:nvSpPr>
        <p:spPr>
          <a:xfrm>
            <a:off x="428596" y="142858"/>
            <a:ext cx="8643966" cy="1102519"/>
          </a:xfrm>
        </p:spPr>
        <p:txBody>
          <a:bodyPr>
            <a:normAutofit/>
          </a:bodyPr>
          <a:lstStyle/>
          <a:p>
            <a:r>
              <a:rPr lang="it-IT" sz="3200" dirty="0" smtClean="0"/>
              <a:t>I primi moti: la Carboneria</a:t>
            </a:r>
            <a:endParaRPr lang="it-IT" sz="3200" dirty="0"/>
          </a:p>
        </p:txBody>
      </p:sp>
      <p:sp>
        <p:nvSpPr>
          <p:cNvPr id="8" name="CasellaDiTesto 7"/>
          <p:cNvSpPr txBox="1"/>
          <p:nvPr/>
        </p:nvSpPr>
        <p:spPr>
          <a:xfrm>
            <a:off x="357158" y="2571750"/>
            <a:ext cx="6072230" cy="1872853"/>
          </a:xfrm>
          <a:prstGeom prst="roundRect">
            <a:avLst/>
          </a:prstGeom>
          <a:ln/>
        </p:spPr>
        <p:style>
          <a:lnRef idx="2">
            <a:schemeClr val="accent2"/>
          </a:lnRef>
          <a:fillRef idx="1">
            <a:schemeClr val="lt1"/>
          </a:fillRef>
          <a:effectRef idx="0">
            <a:schemeClr val="accent2"/>
          </a:effectRef>
          <a:fontRef idx="minor">
            <a:schemeClr val="dk1"/>
          </a:fontRef>
        </p:style>
        <p:txBody>
          <a:bodyPr wrap="square">
            <a:spAutoFit/>
          </a:bodyPr>
          <a:lstStyle>
            <a:defPPr>
              <a:defRPr lang="it-IT"/>
            </a:defPPr>
            <a:lvl1pPr algn="ctr" eaLnBrk="1" hangingPunct="1">
              <a:defRPr sz="1400" b="1">
                <a:solidFill>
                  <a:schemeClr val="bg1"/>
                </a:solidFill>
                <a:effectLst>
                  <a:outerShdw blurRad="38100" dist="38100" dir="2700000" algn="tl">
                    <a:srgbClr val="000000"/>
                  </a:outerShdw>
                </a:effectLst>
                <a:latin typeface="Arial"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fontAlgn="base">
              <a:spcBef>
                <a:spcPct val="0"/>
              </a:spcBef>
              <a:spcAft>
                <a:spcPct val="0"/>
              </a:spcAft>
              <a:defRPr>
                <a:solidFill>
                  <a:schemeClr val="tx1"/>
                </a:solidFill>
                <a:latin typeface="Calibri" charset="0"/>
                <a:ea typeface="ＭＳ Ｐゴシック" charset="-128"/>
              </a:defRPr>
            </a:lvl6pPr>
            <a:lvl7pPr marL="2971800" indent="-228600" fontAlgn="base">
              <a:spcBef>
                <a:spcPct val="0"/>
              </a:spcBef>
              <a:spcAft>
                <a:spcPct val="0"/>
              </a:spcAft>
              <a:defRPr>
                <a:solidFill>
                  <a:schemeClr val="tx1"/>
                </a:solidFill>
                <a:latin typeface="Calibri" charset="0"/>
                <a:ea typeface="ＭＳ Ｐゴシック" charset="-128"/>
              </a:defRPr>
            </a:lvl7pPr>
            <a:lvl8pPr marL="3429000" indent="-228600" fontAlgn="base">
              <a:spcBef>
                <a:spcPct val="0"/>
              </a:spcBef>
              <a:spcAft>
                <a:spcPct val="0"/>
              </a:spcAft>
              <a:defRPr>
                <a:solidFill>
                  <a:schemeClr val="tx1"/>
                </a:solidFill>
                <a:latin typeface="Calibri" charset="0"/>
                <a:ea typeface="ＭＳ Ｐゴシック" charset="-128"/>
              </a:defRPr>
            </a:lvl8pPr>
            <a:lvl9pPr marL="3886200" indent="-228600" fontAlgn="base">
              <a:spcBef>
                <a:spcPct val="0"/>
              </a:spcBef>
              <a:spcAft>
                <a:spcPct val="0"/>
              </a:spcAft>
              <a:defRPr>
                <a:solidFill>
                  <a:schemeClr val="tx1"/>
                </a:solidFill>
                <a:latin typeface="Calibri" charset="0"/>
                <a:ea typeface="ＭＳ Ｐゴシック" charset="-128"/>
              </a:defRPr>
            </a:lvl9pPr>
          </a:lstStyle>
          <a:p>
            <a:pPr algn="just">
              <a:buFont typeface="Arial" pitchFamily="34" charset="0"/>
              <a:buChar char="•"/>
              <a:defRPr/>
            </a:pPr>
            <a:r>
              <a:rPr lang="it-IT" sz="2400" b="0" dirty="0" smtClean="0">
                <a:solidFill>
                  <a:schemeClr val="tx1"/>
                </a:solidFill>
                <a:effectLst/>
                <a:latin typeface="+mn-lt"/>
              </a:rPr>
              <a:t> </a:t>
            </a:r>
            <a:r>
              <a:rPr lang="it-IT" sz="2000" b="0" dirty="0" smtClean="0">
                <a:solidFill>
                  <a:schemeClr val="tx1"/>
                </a:solidFill>
                <a:effectLst/>
                <a:latin typeface="+mn-lt"/>
              </a:rPr>
              <a:t>Organizzazione </a:t>
            </a:r>
            <a:r>
              <a:rPr lang="it-IT" sz="2000" dirty="0" smtClean="0">
                <a:solidFill>
                  <a:schemeClr val="tx1"/>
                </a:solidFill>
                <a:effectLst/>
                <a:latin typeface="+mn-lt"/>
              </a:rPr>
              <a:t>clandestina</a:t>
            </a:r>
          </a:p>
          <a:p>
            <a:pPr algn="just">
              <a:buFont typeface="Arial" pitchFamily="34" charset="0"/>
              <a:buChar char="•"/>
              <a:defRPr/>
            </a:pPr>
            <a:r>
              <a:rPr lang="it-IT" sz="2000" dirty="0" smtClean="0">
                <a:solidFill>
                  <a:schemeClr val="tx1"/>
                </a:solidFill>
                <a:effectLst/>
                <a:latin typeface="+mn-lt"/>
              </a:rPr>
              <a:t> Gerarchia</a:t>
            </a:r>
          </a:p>
          <a:p>
            <a:pPr algn="just">
              <a:buFont typeface="Arial" pitchFamily="34" charset="0"/>
              <a:buChar char="•"/>
              <a:defRPr/>
            </a:pPr>
            <a:r>
              <a:rPr lang="it-IT" sz="2000" b="0" dirty="0" smtClean="0">
                <a:solidFill>
                  <a:schemeClr val="tx1"/>
                </a:solidFill>
                <a:effectLst/>
              </a:rPr>
              <a:t> </a:t>
            </a:r>
            <a:r>
              <a:rPr lang="it-IT" sz="2000" b="0" dirty="0" smtClean="0">
                <a:solidFill>
                  <a:schemeClr val="tx1"/>
                </a:solidFill>
                <a:effectLst/>
                <a:latin typeface="+mn-lt"/>
              </a:rPr>
              <a:t>Uso di simboli e rituali</a:t>
            </a:r>
            <a:endParaRPr lang="it-IT" sz="2000" dirty="0" smtClean="0">
              <a:solidFill>
                <a:schemeClr val="tx1"/>
              </a:solidFill>
              <a:effectLst/>
              <a:latin typeface="+mn-lt"/>
            </a:endParaRPr>
          </a:p>
          <a:p>
            <a:pPr algn="just">
              <a:buFont typeface="Arial" pitchFamily="34" charset="0"/>
              <a:buChar char="•"/>
              <a:defRPr/>
            </a:pPr>
            <a:r>
              <a:rPr lang="it-IT" sz="2000" b="0" dirty="0" smtClean="0">
                <a:solidFill>
                  <a:schemeClr val="tx1"/>
                </a:solidFill>
                <a:effectLst/>
                <a:latin typeface="+mn-lt"/>
              </a:rPr>
              <a:t> Ideali liberali, democratici: 1) </a:t>
            </a:r>
            <a:r>
              <a:rPr lang="it-IT" sz="2000" dirty="0" smtClean="0">
                <a:solidFill>
                  <a:schemeClr val="tx1"/>
                </a:solidFill>
                <a:effectLst/>
                <a:latin typeface="+mn-lt"/>
              </a:rPr>
              <a:t>unità e indipendenza nazionali</a:t>
            </a:r>
            <a:r>
              <a:rPr lang="it-IT" sz="2000" b="0" dirty="0" smtClean="0">
                <a:solidFill>
                  <a:schemeClr val="tx1"/>
                </a:solidFill>
                <a:effectLst/>
                <a:latin typeface="+mn-lt"/>
              </a:rPr>
              <a:t>;</a:t>
            </a:r>
            <a:r>
              <a:rPr lang="it-IT" sz="2000" dirty="0" smtClean="0">
                <a:solidFill>
                  <a:schemeClr val="tx1"/>
                </a:solidFill>
                <a:effectLst/>
                <a:latin typeface="+mn-lt"/>
              </a:rPr>
              <a:t> </a:t>
            </a:r>
            <a:r>
              <a:rPr lang="it-IT" sz="2000" b="0" dirty="0" smtClean="0">
                <a:solidFill>
                  <a:schemeClr val="tx1"/>
                </a:solidFill>
                <a:effectLst/>
                <a:latin typeface="+mn-lt"/>
                <a:sym typeface="Wingdings" pitchFamily="2" charset="2"/>
              </a:rPr>
              <a:t>2)</a:t>
            </a:r>
            <a:r>
              <a:rPr lang="it-IT" sz="2000" dirty="0" smtClean="0">
                <a:solidFill>
                  <a:schemeClr val="tx1"/>
                </a:solidFill>
                <a:effectLst/>
                <a:latin typeface="+mn-lt"/>
                <a:sym typeface="Wingdings" pitchFamily="2" charset="2"/>
              </a:rPr>
              <a:t> richiesta di una Costituzione</a:t>
            </a:r>
            <a:endParaRPr lang="it-IT" sz="2000" dirty="0" smtClean="0">
              <a:solidFill>
                <a:schemeClr val="tx1"/>
              </a:solidFill>
              <a:effectLst/>
              <a:latin typeface="+mn-lt"/>
            </a:endParaRPr>
          </a:p>
        </p:txBody>
      </p:sp>
      <p:sp>
        <p:nvSpPr>
          <p:cNvPr id="10" name="CasellaDiTesto 9"/>
          <p:cNvSpPr txBox="1"/>
          <p:nvPr/>
        </p:nvSpPr>
        <p:spPr>
          <a:xfrm rot="4065714">
            <a:off x="7031228" y="1695004"/>
            <a:ext cx="2428892" cy="46166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it-IT" sz="1200" dirty="0" smtClean="0"/>
              <a:t>Simboli della Carboneria (Museo del Risorgimento, Venezia)</a:t>
            </a:r>
            <a:endParaRPr lang="it-IT" sz="1200" dirty="0"/>
          </a:p>
        </p:txBody>
      </p:sp>
      <p:sp>
        <p:nvSpPr>
          <p:cNvPr id="12" name="CasellaDiTesto 11"/>
          <p:cNvSpPr txBox="1"/>
          <p:nvPr/>
        </p:nvSpPr>
        <p:spPr>
          <a:xfrm>
            <a:off x="285720" y="1071552"/>
            <a:ext cx="6643734"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2000" dirty="0" smtClean="0"/>
              <a:t>In tutta Europa nascono molte società segrete, modellate sulla </a:t>
            </a:r>
            <a:r>
              <a:rPr lang="it-IT" sz="2000" b="1" dirty="0" smtClean="0">
                <a:solidFill>
                  <a:schemeClr val="tx1"/>
                </a:solidFill>
              </a:rPr>
              <a:t>Massoneria</a:t>
            </a:r>
            <a:r>
              <a:rPr lang="it-IT" sz="2000" dirty="0" smtClean="0">
                <a:solidFill>
                  <a:schemeClr val="tx1"/>
                </a:solidFill>
              </a:rPr>
              <a:t>:</a:t>
            </a:r>
          </a:p>
          <a:p>
            <a:pPr>
              <a:buFontTx/>
              <a:buChar char="-"/>
            </a:pPr>
            <a:r>
              <a:rPr lang="it-IT" sz="2000" dirty="0" smtClean="0">
                <a:solidFill>
                  <a:schemeClr val="tx1"/>
                </a:solidFill>
              </a:rPr>
              <a:t> Gran Bretagna, 1700</a:t>
            </a:r>
          </a:p>
          <a:p>
            <a:pPr>
              <a:buFontTx/>
              <a:buChar char="-"/>
            </a:pPr>
            <a:r>
              <a:rPr lang="it-IT" sz="2000" dirty="0" smtClean="0">
                <a:solidFill>
                  <a:schemeClr val="tx1"/>
                </a:solidFill>
              </a:rPr>
              <a:t> nata per promuovere la </a:t>
            </a:r>
            <a:r>
              <a:rPr lang="it-IT" sz="2000" b="1" dirty="0" smtClean="0">
                <a:solidFill>
                  <a:schemeClr val="tx1"/>
                </a:solidFill>
              </a:rPr>
              <a:t>fratellanza</a:t>
            </a:r>
            <a:r>
              <a:rPr lang="it-IT" sz="2000" dirty="0" smtClean="0">
                <a:solidFill>
                  <a:schemeClr val="tx1"/>
                </a:solidFill>
              </a:rPr>
              <a:t> universale</a:t>
            </a:r>
            <a:endParaRPr lang="it-IT" sz="2000" dirty="0">
              <a:solidFill>
                <a:schemeClr val="tx1"/>
              </a:solidFill>
            </a:endParaRPr>
          </a:p>
        </p:txBody>
      </p:sp>
      <p:sp>
        <p:nvSpPr>
          <p:cNvPr id="14" name="CasellaDiTesto 13"/>
          <p:cNvSpPr txBox="1"/>
          <p:nvPr/>
        </p:nvSpPr>
        <p:spPr>
          <a:xfrm>
            <a:off x="5000628" y="2500312"/>
            <a:ext cx="1562112"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it-IT" sz="2000" dirty="0" smtClean="0"/>
              <a:t>CARBONERIA</a:t>
            </a:r>
            <a:endParaRPr lang="it-IT" sz="2000" dirty="0">
              <a:solidFill>
                <a:schemeClr val="tx1"/>
              </a:solidFill>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2009</TotalTime>
  <Words>2858</Words>
  <Application>Microsoft Office PowerPoint</Application>
  <PresentationFormat>Presentazione su schermo (16:9)</PresentationFormat>
  <Paragraphs>291</Paragraphs>
  <Slides>46</Slides>
  <Notes>3</Notes>
  <HiddenSlides>0</HiddenSlides>
  <MMClips>0</MMClips>
  <ScaleCrop>false</ScaleCrop>
  <HeadingPairs>
    <vt:vector size="4" baseType="variant">
      <vt:variant>
        <vt:lpstr>Tema</vt:lpstr>
      </vt:variant>
      <vt:variant>
        <vt:i4>1</vt:i4>
      </vt:variant>
      <vt:variant>
        <vt:lpstr>Titoli diapositive</vt:lpstr>
      </vt:variant>
      <vt:variant>
        <vt:i4>46</vt:i4>
      </vt:variant>
    </vt:vector>
  </HeadingPairs>
  <TitlesOfParts>
    <vt:vector size="47" baseType="lpstr">
      <vt:lpstr>Tema di Office</vt:lpstr>
      <vt:lpstr>RISORGIMENTO</vt:lpstr>
      <vt:lpstr>RISORGIMENTO</vt:lpstr>
      <vt:lpstr>Ondate rivoluzionarie</vt:lpstr>
      <vt:lpstr>Diapositiva 4</vt:lpstr>
      <vt:lpstr>RISORGIMENTO</vt:lpstr>
      <vt:lpstr>Italia  dopo  il Congresso di Vienna</vt:lpstr>
      <vt:lpstr>Italia  dopo  il Congresso di Vienna</vt:lpstr>
      <vt:lpstr>            I primi moti: la Carboneria</vt:lpstr>
      <vt:lpstr>I primi moti: la Carboneria</vt:lpstr>
      <vt:lpstr>L’idea di NAZIONE</vt:lpstr>
      <vt:lpstr>I primi moti: la Carboneria</vt:lpstr>
      <vt:lpstr>Moti del 1820 e 1830</vt:lpstr>
      <vt:lpstr>Diapositiva 13</vt:lpstr>
      <vt:lpstr>Duplice anima del movimento nazionale</vt:lpstr>
      <vt:lpstr>Mazzini</vt:lpstr>
      <vt:lpstr>Mazzini</vt:lpstr>
      <vt:lpstr>Mazzini</vt:lpstr>
      <vt:lpstr>Mazzini</vt:lpstr>
      <vt:lpstr>Mazzini</vt:lpstr>
      <vt:lpstr>Diapositiva 20</vt:lpstr>
      <vt:lpstr>Mazzini</vt:lpstr>
      <vt:lpstr>Mazzini</vt:lpstr>
      <vt:lpstr>La corrente moderata</vt:lpstr>
      <vt:lpstr>La corrente moderata</vt:lpstr>
      <vt:lpstr>La corrente moderata</vt:lpstr>
      <vt:lpstr>La stagione delle riforme</vt:lpstr>
      <vt:lpstr>Prima guerra d’indipendenza</vt:lpstr>
      <vt:lpstr>Diapositiva 28</vt:lpstr>
      <vt:lpstr>Prima guerra d’indipendenza</vt:lpstr>
      <vt:lpstr>Diapositiva 30</vt:lpstr>
      <vt:lpstr>Prima guerra d’indipendenza</vt:lpstr>
      <vt:lpstr>Prima guerra d’indipendenza</vt:lpstr>
      <vt:lpstr>Prima guerra d’indipendenza</vt:lpstr>
      <vt:lpstr>Seconda guerra d’indipendenza</vt:lpstr>
      <vt:lpstr>Seconda guerra d’indipendenza</vt:lpstr>
      <vt:lpstr>Seconda guerra d’indipendenza</vt:lpstr>
      <vt:lpstr>Diapositiva 37</vt:lpstr>
      <vt:lpstr>Seconda guerra d’indipendenza</vt:lpstr>
      <vt:lpstr>Diapositiva 39</vt:lpstr>
      <vt:lpstr>Seconda guerra d’indipendenza</vt:lpstr>
      <vt:lpstr>Seconda guerra d’indipendenza</vt:lpstr>
      <vt:lpstr>Seconda guerra d’indipendenza</vt:lpstr>
      <vt:lpstr>Seconda guerra d’indipendenza</vt:lpstr>
      <vt:lpstr>Seconda guerra d’indipendenza</vt:lpstr>
      <vt:lpstr>Diapositiva 45</vt:lpstr>
      <vt:lpstr>Garibaldi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RISORGIMENTO</dc:title>
  <dc:creator>simone.dell@libero.it</dc:creator>
  <cp:lastModifiedBy>simone.dell@libero.it</cp:lastModifiedBy>
  <cp:revision>103</cp:revision>
  <dcterms:created xsi:type="dcterms:W3CDTF">2020-04-18T18:06:37Z</dcterms:created>
  <dcterms:modified xsi:type="dcterms:W3CDTF">2020-05-16T08:00:21Z</dcterms:modified>
</cp:coreProperties>
</file>